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14" r:id="rId5"/>
    <p:sldId id="334" r:id="rId6"/>
    <p:sldId id="329" r:id="rId7"/>
    <p:sldId id="343" r:id="rId8"/>
    <p:sldId id="339" r:id="rId9"/>
    <p:sldId id="322" r:id="rId10"/>
    <p:sldId id="338" r:id="rId11"/>
    <p:sldId id="341" r:id="rId12"/>
    <p:sldId id="328" r:id="rId13"/>
    <p:sldId id="323" r:id="rId14"/>
    <p:sldId id="325" r:id="rId15"/>
    <p:sldId id="342" r:id="rId16"/>
    <p:sldId id="331" r:id="rId17"/>
    <p:sldId id="344" r:id="rId18"/>
    <p:sldId id="34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DFE"/>
    <a:srgbClr val="D4DDFE"/>
    <a:srgbClr val="D5DEFF"/>
    <a:srgbClr val="F6F7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399" autoAdjust="0"/>
  </p:normalViewPr>
  <p:slideViewPr>
    <p:cSldViewPr snapToGrid="0">
      <p:cViewPr varScale="1">
        <p:scale>
          <a:sx n="78" d="100"/>
          <a:sy n="78" d="100"/>
        </p:scale>
        <p:origin x="878" y="43"/>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3/22/2026</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3/22/2026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411171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11</a:t>
            </a:fld>
            <a:endParaRPr lang="en-US" dirty="0"/>
          </a:p>
        </p:txBody>
      </p:sp>
    </p:spTree>
    <p:extLst>
      <p:ext uri="{BB962C8B-B14F-4D97-AF65-F5344CB8AC3E}">
        <p14:creationId xmlns:p14="http://schemas.microsoft.com/office/powerpoint/2010/main" val="348690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dirty="0"/>
          </a:p>
        </p:txBody>
      </p:sp>
    </p:spTree>
    <p:extLst>
      <p:ext uri="{BB962C8B-B14F-4D97-AF65-F5344CB8AC3E}">
        <p14:creationId xmlns:p14="http://schemas.microsoft.com/office/powerpoint/2010/main" val="192705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13</a:t>
            </a:fld>
            <a:endParaRPr lang="en-US" dirty="0"/>
          </a:p>
        </p:txBody>
      </p:sp>
    </p:spTree>
    <p:extLst>
      <p:ext uri="{BB962C8B-B14F-4D97-AF65-F5344CB8AC3E}">
        <p14:creationId xmlns:p14="http://schemas.microsoft.com/office/powerpoint/2010/main" val="25707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70436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334155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89682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32145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460106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dirty="0"/>
              <a:t>Click icon to add picture</a:t>
            </a:r>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dirty="0"/>
              <a:t>Click icon to add picture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3158836" y="3809999"/>
            <a:ext cx="9033164" cy="3363687"/>
          </a:xfrm>
        </p:spPr>
        <p:txBody>
          <a:bodyPr/>
          <a:lstStyle/>
          <a:p>
            <a:r>
              <a:rPr lang="en-US" sz="8000" dirty="0" err="1"/>
              <a:t>ReynWhit</a:t>
            </a:r>
            <a:r>
              <a:rPr lang="en-US" sz="8000" dirty="0"/>
              <a:t> Consulting, LLC</a:t>
            </a:r>
            <a:br>
              <a:rPr lang="en-US" sz="8000" dirty="0"/>
            </a:br>
            <a:br>
              <a:rPr lang="en-US" sz="8000" dirty="0"/>
            </a:br>
            <a:endParaRPr lang="en-US" sz="8000" dirty="0"/>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811184" y="621973"/>
            <a:ext cx="10569634" cy="1801793"/>
          </a:xfrm>
        </p:spPr>
        <p:txBody>
          <a:bodyPr/>
          <a:lstStyle/>
          <a:p>
            <a:r>
              <a:rPr lang="en-US" dirty="0"/>
              <a:t>Budgeting and Strategic Planning</a:t>
            </a:r>
          </a:p>
        </p:txBody>
      </p:sp>
      <p:sp>
        <p:nvSpPr>
          <p:cNvPr id="11" name="Text Placeholder 10">
            <a:extLst>
              <a:ext uri="{FF2B5EF4-FFF2-40B4-BE49-F238E27FC236}">
                <a16:creationId xmlns:a16="http://schemas.microsoft.com/office/drawing/2014/main" id="{1130C8D7-5054-B89C-FA2C-E2638FFEA6AB}"/>
              </a:ext>
            </a:extLst>
          </p:cNvPr>
          <p:cNvSpPr>
            <a:spLocks noGrp="1"/>
          </p:cNvSpPr>
          <p:nvPr>
            <p:ph sz="quarter" idx="26"/>
          </p:nvPr>
        </p:nvSpPr>
        <p:spPr>
          <a:xfrm>
            <a:off x="304407" y="2641973"/>
            <a:ext cx="3657598" cy="3147392"/>
          </a:xfrm>
        </p:spPr>
        <p:txBody>
          <a:bodyPr/>
          <a:lstStyle/>
          <a:p>
            <a:r>
              <a:rPr lang="en-US" dirty="0"/>
              <a:t>Offer Strategic Budgeting in 4  phases</a:t>
            </a:r>
          </a:p>
          <a:p>
            <a:r>
              <a:rPr lang="en-US" dirty="0"/>
              <a:t>Set initiatives and track goals</a:t>
            </a:r>
          </a:p>
        </p:txBody>
      </p:sp>
      <p:graphicFrame>
        <p:nvGraphicFramePr>
          <p:cNvPr id="12" name="Table Placeholder 11">
            <a:extLst>
              <a:ext uri="{FF2B5EF4-FFF2-40B4-BE49-F238E27FC236}">
                <a16:creationId xmlns:a16="http://schemas.microsoft.com/office/drawing/2014/main" id="{B8AFB73A-A673-163B-0655-0C5444C0E86A}"/>
              </a:ext>
            </a:extLst>
          </p:cNvPr>
          <p:cNvGraphicFramePr>
            <a:graphicFrameLocks noGrp="1"/>
          </p:cNvGraphicFramePr>
          <p:nvPr>
            <p:ph type="tbl" sz="quarter" idx="28"/>
            <p:extLst>
              <p:ext uri="{D42A27DB-BD31-4B8C-83A1-F6EECF244321}">
                <p14:modId xmlns:p14="http://schemas.microsoft.com/office/powerpoint/2010/main" val="14267909"/>
              </p:ext>
            </p:extLst>
          </p:nvPr>
        </p:nvGraphicFramePr>
        <p:xfrm>
          <a:off x="3705733" y="1412115"/>
          <a:ext cx="8181860" cy="5344178"/>
        </p:xfrm>
        <a:graphic>
          <a:graphicData uri="http://schemas.openxmlformats.org/drawingml/2006/table">
            <a:tbl>
              <a:tblPr firstRow="1" bandRow="1">
                <a:tableStyleId>{8A107856-5554-42FB-B03E-39F5DBC370BA}</a:tableStyleId>
              </a:tblPr>
              <a:tblGrid>
                <a:gridCol w="2580139">
                  <a:extLst>
                    <a:ext uri="{9D8B030D-6E8A-4147-A177-3AD203B41FA5}">
                      <a16:colId xmlns:a16="http://schemas.microsoft.com/office/drawing/2014/main" val="2346060848"/>
                    </a:ext>
                  </a:extLst>
                </a:gridCol>
                <a:gridCol w="2525055">
                  <a:extLst>
                    <a:ext uri="{9D8B030D-6E8A-4147-A177-3AD203B41FA5}">
                      <a16:colId xmlns:a16="http://schemas.microsoft.com/office/drawing/2014/main" val="3154591238"/>
                    </a:ext>
                  </a:extLst>
                </a:gridCol>
                <a:gridCol w="1538333">
                  <a:extLst>
                    <a:ext uri="{9D8B030D-6E8A-4147-A177-3AD203B41FA5}">
                      <a16:colId xmlns:a16="http://schemas.microsoft.com/office/drawing/2014/main" val="2876219306"/>
                    </a:ext>
                  </a:extLst>
                </a:gridCol>
                <a:gridCol w="1538333">
                  <a:extLst>
                    <a:ext uri="{9D8B030D-6E8A-4147-A177-3AD203B41FA5}">
                      <a16:colId xmlns:a16="http://schemas.microsoft.com/office/drawing/2014/main" val="2547587136"/>
                    </a:ext>
                  </a:extLst>
                </a:gridCol>
              </a:tblGrid>
              <a:tr h="489251">
                <a:tc>
                  <a:txBody>
                    <a:bodyPr/>
                    <a:lstStyle/>
                    <a:p>
                      <a:pPr algn="ctr"/>
                      <a:r>
                        <a:rPr lang="en-US" dirty="0"/>
                        <a:t>Objectives</a:t>
                      </a:r>
                    </a:p>
                  </a:txBody>
                  <a:tcPr anchor="ctr"/>
                </a:tc>
                <a:tc>
                  <a:txBody>
                    <a:bodyPr/>
                    <a:lstStyle/>
                    <a:p>
                      <a:pPr algn="ctr"/>
                      <a:r>
                        <a:rPr lang="en-US" dirty="0"/>
                        <a:t>Strategy</a:t>
                      </a:r>
                    </a:p>
                  </a:txBody>
                  <a:tcPr anchor="ctr"/>
                </a:tc>
                <a:tc>
                  <a:txBody>
                    <a:bodyPr/>
                    <a:lstStyle/>
                    <a:p>
                      <a:pPr algn="ctr"/>
                      <a:r>
                        <a:rPr lang="en-US" dirty="0"/>
                        <a:t>Measure</a:t>
                      </a:r>
                    </a:p>
                  </a:txBody>
                  <a:tcPr anchor="ctr"/>
                </a:tc>
                <a:tc>
                  <a:txBody>
                    <a:bodyPr/>
                    <a:lstStyle/>
                    <a:p>
                      <a:pPr algn="ctr"/>
                      <a:r>
                        <a:rPr lang="en-US" dirty="0"/>
                        <a:t>Target</a:t>
                      </a:r>
                    </a:p>
                  </a:txBody>
                  <a:tcPr anchor="ctr"/>
                </a:tc>
                <a:extLst>
                  <a:ext uri="{0D108BD9-81ED-4DB2-BD59-A6C34878D82A}">
                    <a16:rowId xmlns:a16="http://schemas.microsoft.com/office/drawing/2014/main" val="2212669747"/>
                  </a:ext>
                </a:extLst>
              </a:tr>
              <a:tr h="1358707">
                <a:tc>
                  <a:txBody>
                    <a:bodyPr/>
                    <a:lstStyle/>
                    <a:p>
                      <a:pPr algn="ctr"/>
                      <a:r>
                        <a:rPr lang="en-US" dirty="0"/>
                        <a:t>Define Goals</a:t>
                      </a:r>
                    </a:p>
                  </a:txBody>
                  <a:tcPr anchor="ctr"/>
                </a:tc>
                <a:tc>
                  <a:txBody>
                    <a:bodyPr/>
                    <a:lstStyle/>
                    <a:p>
                      <a:pPr algn="ctr"/>
                      <a:r>
                        <a:rPr lang="en-US" dirty="0"/>
                        <a:t>Develops Goals</a:t>
                      </a:r>
                    </a:p>
                  </a:txBody>
                  <a:tcPr anchor="ctr"/>
                </a:tc>
                <a:tc>
                  <a:txBody>
                    <a:bodyPr/>
                    <a:lstStyle/>
                    <a:p>
                      <a:pPr algn="ctr"/>
                      <a:r>
                        <a:rPr lang="en-US" dirty="0"/>
                        <a:t>Evaluated Performance</a:t>
                      </a:r>
                    </a:p>
                  </a:txBody>
                  <a:tcPr anchor="ctr"/>
                </a:tc>
                <a:tc>
                  <a:txBody>
                    <a:bodyPr/>
                    <a:lstStyle/>
                    <a:p>
                      <a:pPr algn="ctr"/>
                      <a:r>
                        <a:rPr lang="en-US" dirty="0"/>
                        <a:t>Favorable results at end of period</a:t>
                      </a:r>
                    </a:p>
                  </a:txBody>
                  <a:tcPr anchor="ctr"/>
                </a:tc>
                <a:extLst>
                  <a:ext uri="{0D108BD9-81ED-4DB2-BD59-A6C34878D82A}">
                    <a16:rowId xmlns:a16="http://schemas.microsoft.com/office/drawing/2014/main" val="534373"/>
                  </a:ext>
                </a:extLst>
              </a:tr>
              <a:tr h="844460">
                <a:tc>
                  <a:txBody>
                    <a:bodyPr/>
                    <a:lstStyle/>
                    <a:p>
                      <a:pPr algn="ctr"/>
                      <a:r>
                        <a:rPr lang="en-US" dirty="0"/>
                        <a:t>Budget Preparation</a:t>
                      </a:r>
                    </a:p>
                  </a:txBody>
                  <a:tcPr anchor="ctr"/>
                </a:tc>
                <a:tc>
                  <a:txBody>
                    <a:bodyPr/>
                    <a:lstStyle/>
                    <a:p>
                      <a:pPr algn="ctr"/>
                      <a:r>
                        <a:rPr lang="en-US" dirty="0"/>
                        <a:t>With long-term view</a:t>
                      </a:r>
                    </a:p>
                  </a:txBody>
                  <a:tcPr anchor="ctr"/>
                </a:tc>
                <a:tc>
                  <a:txBody>
                    <a:bodyPr/>
                    <a:lstStyle/>
                    <a:p>
                      <a:pPr algn="ctr"/>
                      <a:r>
                        <a:rPr lang="en-US" dirty="0"/>
                        <a:t>Multiple budget</a:t>
                      </a:r>
                    </a:p>
                  </a:txBody>
                  <a:tcPr anchor="ctr"/>
                </a:tc>
                <a:tc>
                  <a:txBody>
                    <a:bodyPr/>
                    <a:lstStyle/>
                    <a:p>
                      <a:pPr algn="ctr"/>
                      <a:r>
                        <a:rPr lang="en-US" dirty="0"/>
                        <a:t>Cost control</a:t>
                      </a:r>
                    </a:p>
                  </a:txBody>
                  <a:tcPr anchor="ctr"/>
                </a:tc>
                <a:extLst>
                  <a:ext uri="{0D108BD9-81ED-4DB2-BD59-A6C34878D82A}">
                    <a16:rowId xmlns:a16="http://schemas.microsoft.com/office/drawing/2014/main" val="2178166755"/>
                  </a:ext>
                </a:extLst>
              </a:tr>
              <a:tr h="844460">
                <a:tc>
                  <a:txBody>
                    <a:bodyPr/>
                    <a:lstStyle/>
                    <a:p>
                      <a:pPr algn="ctr"/>
                      <a:r>
                        <a:rPr lang="en-US" dirty="0"/>
                        <a:t>Budgeting</a:t>
                      </a:r>
                    </a:p>
                  </a:txBody>
                  <a:tcPr anchor="ctr"/>
                </a:tc>
                <a:tc>
                  <a:txBody>
                    <a:bodyPr/>
                    <a:lstStyle/>
                    <a:p>
                      <a:pPr algn="ctr"/>
                      <a:r>
                        <a:rPr lang="en-US" dirty="0"/>
                        <a:t>Allocating Resources to meet those objective</a:t>
                      </a:r>
                    </a:p>
                  </a:txBody>
                  <a:tcPr anchor="ctr"/>
                </a:tc>
                <a:tc>
                  <a:txBody>
                    <a:bodyPr/>
                    <a:lstStyle/>
                    <a:p>
                      <a:pPr algn="ctr"/>
                      <a:r>
                        <a:rPr lang="en-US" dirty="0"/>
                        <a:t>Establish spending limits and guidelines</a:t>
                      </a:r>
                    </a:p>
                  </a:txBody>
                  <a:tcPr anchor="ctr"/>
                </a:tc>
                <a:tc>
                  <a:txBody>
                    <a:bodyPr/>
                    <a:lstStyle/>
                    <a:p>
                      <a:pPr algn="ctr"/>
                      <a:r>
                        <a:rPr lang="en-US" dirty="0"/>
                        <a:t>Monitoring progress and comparing actual results against the budget</a:t>
                      </a:r>
                    </a:p>
                  </a:txBody>
                  <a:tcPr anchor="ctr"/>
                </a:tc>
                <a:extLst>
                  <a:ext uri="{0D108BD9-81ED-4DB2-BD59-A6C34878D82A}">
                    <a16:rowId xmlns:a16="http://schemas.microsoft.com/office/drawing/2014/main" val="3627221923"/>
                  </a:ext>
                </a:extLst>
              </a:tr>
              <a:tr h="844460">
                <a:tc>
                  <a:txBody>
                    <a:bodyPr/>
                    <a:lstStyle/>
                    <a:p>
                      <a:pPr algn="ctr"/>
                      <a:r>
                        <a:rPr lang="en-US" dirty="0"/>
                        <a:t>Forecasting</a:t>
                      </a:r>
                    </a:p>
                  </a:txBody>
                  <a:tcPr anchor="ctr"/>
                </a:tc>
                <a:tc>
                  <a:txBody>
                    <a:bodyPr/>
                    <a:lstStyle/>
                    <a:p>
                      <a:pPr algn="ctr"/>
                      <a:r>
                        <a:rPr lang="en-US" dirty="0"/>
                        <a:t>Analyze historical and trends</a:t>
                      </a:r>
                    </a:p>
                  </a:txBody>
                  <a:tcPr anchor="ctr"/>
                </a:tc>
                <a:tc>
                  <a:txBody>
                    <a:bodyPr/>
                    <a:lstStyle/>
                    <a:p>
                      <a:pPr algn="ctr"/>
                      <a:r>
                        <a:rPr lang="en-US" dirty="0"/>
                        <a:t>Revenue and Expenses</a:t>
                      </a:r>
                    </a:p>
                  </a:txBody>
                  <a:tcPr anchor="ctr"/>
                </a:tc>
                <a:tc>
                  <a:txBody>
                    <a:bodyPr/>
                    <a:lstStyle/>
                    <a:p>
                      <a:pPr algn="ctr"/>
                      <a:r>
                        <a:rPr lang="en-US" dirty="0"/>
                        <a:t>Adjusted information as new</a:t>
                      </a:r>
                    </a:p>
                  </a:txBody>
                  <a:tcPr anchor="ctr"/>
                </a:tc>
                <a:extLst>
                  <a:ext uri="{0D108BD9-81ED-4DB2-BD59-A6C34878D82A}">
                    <a16:rowId xmlns:a16="http://schemas.microsoft.com/office/drawing/2014/main" val="1187427497"/>
                  </a:ext>
                </a:extLst>
              </a:tr>
            </a:tbl>
          </a:graphicData>
        </a:graphic>
      </p:graphicFrame>
    </p:spTree>
    <p:extLst>
      <p:ext uri="{BB962C8B-B14F-4D97-AF65-F5344CB8AC3E}">
        <p14:creationId xmlns:p14="http://schemas.microsoft.com/office/powerpoint/2010/main" val="418342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A7019F-FB8F-0842-186B-1C366F527A19}"/>
              </a:ext>
            </a:extLst>
          </p:cNvPr>
          <p:cNvSpPr>
            <a:spLocks noGrp="1"/>
          </p:cNvSpPr>
          <p:nvPr>
            <p:ph type="title"/>
          </p:nvPr>
        </p:nvSpPr>
        <p:spPr>
          <a:xfrm>
            <a:off x="811185" y="621972"/>
            <a:ext cx="6400800" cy="1828800"/>
          </a:xfrm>
        </p:spPr>
        <p:txBody>
          <a:bodyPr/>
          <a:lstStyle/>
          <a:p>
            <a:r>
              <a:rPr lang="en-US" dirty="0"/>
              <a:t>Cost modeling &amp; Pricing</a:t>
            </a:r>
          </a:p>
        </p:txBody>
      </p:sp>
      <p:sp>
        <p:nvSpPr>
          <p:cNvPr id="4" name="Text Placeholder 3">
            <a:extLst>
              <a:ext uri="{FF2B5EF4-FFF2-40B4-BE49-F238E27FC236}">
                <a16:creationId xmlns:a16="http://schemas.microsoft.com/office/drawing/2014/main" id="{32396622-BFDE-D806-F80F-CB3D2EE19A50}"/>
              </a:ext>
            </a:extLst>
          </p:cNvPr>
          <p:cNvSpPr>
            <a:spLocks noGrp="1"/>
          </p:cNvSpPr>
          <p:nvPr>
            <p:ph sz="quarter" idx="26"/>
          </p:nvPr>
        </p:nvSpPr>
        <p:spPr>
          <a:xfrm>
            <a:off x="811185" y="2141764"/>
            <a:ext cx="6400800" cy="3048000"/>
          </a:xfrm>
        </p:spPr>
        <p:txBody>
          <a:bodyPr/>
          <a:lstStyle/>
          <a:p>
            <a:r>
              <a:rPr lang="en-US" dirty="0"/>
              <a:t>Analyzing expenses associated with the service</a:t>
            </a:r>
          </a:p>
          <a:p>
            <a:pPr lvl="1"/>
            <a:r>
              <a:rPr lang="en-US" dirty="0"/>
              <a:t>Cost modeling is understanding where costs are incurred</a:t>
            </a:r>
          </a:p>
          <a:p>
            <a:r>
              <a:rPr lang="en-US" dirty="0"/>
              <a:t>Purpose</a:t>
            </a:r>
          </a:p>
          <a:p>
            <a:pPr lvl="1"/>
            <a:r>
              <a:rPr lang="en-US" dirty="0"/>
              <a:t>Breaking down costs into categories</a:t>
            </a:r>
          </a:p>
          <a:p>
            <a:r>
              <a:rPr lang="en-US" dirty="0"/>
              <a:t>Benefits</a:t>
            </a:r>
          </a:p>
          <a:p>
            <a:pPr lvl="1"/>
            <a:r>
              <a:rPr lang="en-US" dirty="0"/>
              <a:t>Informed decision making</a:t>
            </a:r>
          </a:p>
          <a:p>
            <a:r>
              <a:rPr lang="en-US" dirty="0"/>
              <a:t>Practice audience</a:t>
            </a:r>
          </a:p>
          <a:p>
            <a:pPr lvl="1"/>
            <a:r>
              <a:rPr lang="en-US" dirty="0"/>
              <a:t>Enlist colleagues to listen &amp; provide feedback</a:t>
            </a:r>
          </a:p>
          <a:p>
            <a:pPr lvl="1"/>
            <a:r>
              <a:rPr lang="en-US" dirty="0"/>
              <a:t>Cost reduction</a:t>
            </a:r>
          </a:p>
        </p:txBody>
      </p:sp>
      <p:sp>
        <p:nvSpPr>
          <p:cNvPr id="6" name="Text Placeholder 5">
            <a:extLst>
              <a:ext uri="{FF2B5EF4-FFF2-40B4-BE49-F238E27FC236}">
                <a16:creationId xmlns:a16="http://schemas.microsoft.com/office/drawing/2014/main" id="{D2BBBA10-FE5A-0E22-8734-469B03FFEFCC}"/>
              </a:ext>
            </a:extLst>
          </p:cNvPr>
          <p:cNvSpPr>
            <a:spLocks noGrp="1"/>
          </p:cNvSpPr>
          <p:nvPr>
            <p:ph sz="quarter" idx="27"/>
          </p:nvPr>
        </p:nvSpPr>
        <p:spPr>
          <a:xfrm>
            <a:off x="7665357" y="2141764"/>
            <a:ext cx="3519515" cy="3048000"/>
          </a:xfrm>
        </p:spPr>
        <p:txBody>
          <a:bodyPr/>
          <a:lstStyle/>
          <a:p>
            <a:r>
              <a:rPr lang="en-US" dirty="0"/>
              <a:t>Cost Plus Pricing Strategy</a:t>
            </a:r>
          </a:p>
          <a:p>
            <a:r>
              <a:rPr lang="en-US" dirty="0"/>
              <a:t>Premium Pricing</a:t>
            </a:r>
          </a:p>
          <a:p>
            <a:r>
              <a:rPr lang="en-US" dirty="0"/>
              <a:t>Price Skimming</a:t>
            </a:r>
          </a:p>
          <a:p>
            <a:r>
              <a:rPr lang="en-US" dirty="0"/>
              <a:t>Loss Leaders</a:t>
            </a:r>
          </a:p>
          <a:p>
            <a:r>
              <a:rPr lang="en-US" dirty="0"/>
              <a:t>Tiered Pricing</a:t>
            </a:r>
          </a:p>
          <a:p>
            <a:r>
              <a:rPr lang="en-US" dirty="0"/>
              <a:t>Bundle Pricing</a:t>
            </a:r>
          </a:p>
          <a:p>
            <a:r>
              <a:rPr lang="en-US" dirty="0"/>
              <a:t>Bulk Pricing</a:t>
            </a:r>
          </a:p>
          <a:p>
            <a:pPr marL="0" indent="0">
              <a:buNone/>
            </a:pPr>
            <a:endParaRPr lang="en-US" dirty="0"/>
          </a:p>
        </p:txBody>
      </p:sp>
    </p:spTree>
    <p:extLst>
      <p:ext uri="{BB962C8B-B14F-4D97-AF65-F5344CB8AC3E}">
        <p14:creationId xmlns:p14="http://schemas.microsoft.com/office/powerpoint/2010/main" val="60630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4" y="621973"/>
            <a:ext cx="7309086" cy="1828800"/>
          </a:xfrm>
        </p:spPr>
        <p:txBody>
          <a:bodyPr/>
          <a:lstStyle/>
          <a:p>
            <a:r>
              <a:rPr lang="en-US" dirty="0"/>
              <a:t>Compliance &amp; Regulatory Support</a:t>
            </a:r>
          </a:p>
        </p:txBody>
      </p:sp>
      <p:graphicFrame>
        <p:nvGraphicFramePr>
          <p:cNvPr id="11" name="Table Placeholder 10">
            <a:extLst>
              <a:ext uri="{FF2B5EF4-FFF2-40B4-BE49-F238E27FC236}">
                <a16:creationId xmlns:a16="http://schemas.microsoft.com/office/drawing/2014/main" id="{19A042B4-0E02-BBE6-9F5B-2A6B15FD2EF9}"/>
              </a:ext>
            </a:extLst>
          </p:cNvPr>
          <p:cNvGraphicFramePr>
            <a:graphicFrameLocks noGrp="1"/>
          </p:cNvGraphicFramePr>
          <p:nvPr>
            <p:ph type="tbl" sz="quarter" idx="12"/>
            <p:extLst>
              <p:ext uri="{D42A27DB-BD31-4B8C-83A1-F6EECF244321}">
                <p14:modId xmlns:p14="http://schemas.microsoft.com/office/powerpoint/2010/main" val="1437422384"/>
              </p:ext>
            </p:extLst>
          </p:nvPr>
        </p:nvGraphicFramePr>
        <p:xfrm>
          <a:off x="838200" y="2757488"/>
          <a:ext cx="10534651" cy="3651504"/>
        </p:xfrm>
        <a:graphic>
          <a:graphicData uri="http://schemas.openxmlformats.org/drawingml/2006/table">
            <a:tbl>
              <a:tblPr firstRow="1" bandRow="1">
                <a:tableStyleId>{8A107856-5554-42FB-B03E-39F5DBC370BA}</a:tableStyleId>
              </a:tblPr>
              <a:tblGrid>
                <a:gridCol w="3102012">
                  <a:extLst>
                    <a:ext uri="{9D8B030D-6E8A-4147-A177-3AD203B41FA5}">
                      <a16:colId xmlns:a16="http://schemas.microsoft.com/office/drawing/2014/main" val="286468058"/>
                    </a:ext>
                  </a:extLst>
                </a:gridCol>
                <a:gridCol w="3128999">
                  <a:extLst>
                    <a:ext uri="{9D8B030D-6E8A-4147-A177-3AD203B41FA5}">
                      <a16:colId xmlns:a16="http://schemas.microsoft.com/office/drawing/2014/main" val="1948692119"/>
                    </a:ext>
                  </a:extLst>
                </a:gridCol>
                <a:gridCol w="2151820">
                  <a:extLst>
                    <a:ext uri="{9D8B030D-6E8A-4147-A177-3AD203B41FA5}">
                      <a16:colId xmlns:a16="http://schemas.microsoft.com/office/drawing/2014/main" val="2460844711"/>
                    </a:ext>
                  </a:extLst>
                </a:gridCol>
                <a:gridCol w="2151820">
                  <a:extLst>
                    <a:ext uri="{9D8B030D-6E8A-4147-A177-3AD203B41FA5}">
                      <a16:colId xmlns:a16="http://schemas.microsoft.com/office/drawing/2014/main" val="1351784360"/>
                    </a:ext>
                  </a:extLst>
                </a:gridCol>
              </a:tblGrid>
              <a:tr h="684276">
                <a:tc>
                  <a:txBody>
                    <a:bodyPr/>
                    <a:lstStyle/>
                    <a:p>
                      <a:pPr algn="ctr"/>
                      <a:r>
                        <a:rPr lang="en-US" dirty="0"/>
                        <a:t>Involvement</a:t>
                      </a:r>
                    </a:p>
                  </a:txBody>
                  <a:tcPr anchor="ctr"/>
                </a:tc>
                <a:tc>
                  <a:txBody>
                    <a:bodyPr/>
                    <a:lstStyle/>
                    <a:p>
                      <a:pPr algn="ctr"/>
                      <a:r>
                        <a:rPr lang="en-US" dirty="0"/>
                        <a:t>To Avoid</a:t>
                      </a:r>
                    </a:p>
                  </a:txBody>
                  <a:tcPr anchor="ctr"/>
                </a:tc>
                <a:tc>
                  <a:txBody>
                    <a:bodyPr/>
                    <a:lstStyle/>
                    <a:p>
                      <a:pPr algn="ctr"/>
                      <a:r>
                        <a:rPr lang="en-US" dirty="0"/>
                        <a:t>Target</a:t>
                      </a:r>
                    </a:p>
                  </a:txBody>
                  <a:tcPr anchor="ctr"/>
                </a:tc>
                <a:tc>
                  <a:txBody>
                    <a:bodyPr/>
                    <a:lstStyle/>
                    <a:p>
                      <a:pPr algn="ctr"/>
                      <a:r>
                        <a:rPr lang="en-US" dirty="0"/>
                        <a:t>Achieve</a:t>
                      </a:r>
                    </a:p>
                  </a:txBody>
                  <a:tcPr anchor="ctr"/>
                </a:tc>
                <a:extLst>
                  <a:ext uri="{0D108BD9-81ED-4DB2-BD59-A6C34878D82A}">
                    <a16:rowId xmlns:a16="http://schemas.microsoft.com/office/drawing/2014/main" val="2831256448"/>
                  </a:ext>
                </a:extLst>
              </a:tr>
              <a:tr h="684276">
                <a:tc>
                  <a:txBody>
                    <a:bodyPr/>
                    <a:lstStyle/>
                    <a:p>
                      <a:pPr algn="ctr"/>
                      <a:r>
                        <a:rPr lang="en-US" dirty="0"/>
                        <a:t>Adhere to Relevant Laws</a:t>
                      </a:r>
                    </a:p>
                  </a:txBody>
                  <a:tcPr anchor="ctr"/>
                </a:tc>
                <a:tc>
                  <a:txBody>
                    <a:bodyPr/>
                    <a:lstStyle/>
                    <a:p>
                      <a:pPr algn="ctr"/>
                      <a:r>
                        <a:rPr lang="en-US" dirty="0"/>
                        <a:t>Penalties</a:t>
                      </a:r>
                    </a:p>
                  </a:txBody>
                  <a:tcPr anchor="ctr"/>
                </a:tc>
                <a:tc>
                  <a:txBody>
                    <a:bodyPr/>
                    <a:lstStyle/>
                    <a:p>
                      <a:pPr algn="ctr"/>
                      <a:r>
                        <a:rPr lang="en-US" dirty="0"/>
                        <a:t>HIPPA – Health Insurance</a:t>
                      </a:r>
                    </a:p>
                  </a:txBody>
                  <a:tcPr anchor="ctr"/>
                </a:tc>
                <a:tc>
                  <a:txBody>
                    <a:bodyPr/>
                    <a:lstStyle/>
                    <a:p>
                      <a:pPr algn="ctr"/>
                      <a:r>
                        <a:rPr lang="en-US" dirty="0"/>
                        <a:t>Business Continuity</a:t>
                      </a:r>
                    </a:p>
                  </a:txBody>
                  <a:tcPr anchor="ctr"/>
                </a:tc>
                <a:extLst>
                  <a:ext uri="{0D108BD9-81ED-4DB2-BD59-A6C34878D82A}">
                    <a16:rowId xmlns:a16="http://schemas.microsoft.com/office/drawing/2014/main" val="4008394109"/>
                  </a:ext>
                </a:extLst>
              </a:tr>
              <a:tr h="684276">
                <a:tc>
                  <a:txBody>
                    <a:bodyPr/>
                    <a:lstStyle/>
                    <a:p>
                      <a:pPr algn="ctr"/>
                      <a:r>
                        <a:rPr lang="en-US" dirty="0"/>
                        <a:t>Regulations and Standards</a:t>
                      </a:r>
                    </a:p>
                  </a:txBody>
                  <a:tcPr anchor="ctr"/>
                </a:tc>
                <a:tc>
                  <a:txBody>
                    <a:bodyPr/>
                    <a:lstStyle/>
                    <a:p>
                      <a:pPr algn="ctr"/>
                      <a:r>
                        <a:rPr lang="en-US" dirty="0"/>
                        <a:t>Maintain  Ethical Practices</a:t>
                      </a:r>
                    </a:p>
                  </a:txBody>
                  <a:tcPr anchor="ctr"/>
                </a:tc>
                <a:tc>
                  <a:txBody>
                    <a:bodyPr/>
                    <a:lstStyle/>
                    <a:p>
                      <a:pPr algn="ctr"/>
                      <a:r>
                        <a:rPr lang="en-US" dirty="0"/>
                        <a:t>GDPR- General Data Protection</a:t>
                      </a:r>
                    </a:p>
                  </a:txBody>
                  <a:tcPr anchor="ctr"/>
                </a:tc>
                <a:tc>
                  <a:txBody>
                    <a:bodyPr/>
                    <a:lstStyle/>
                    <a:p>
                      <a:pPr algn="ctr"/>
                      <a:r>
                        <a:rPr lang="en-US" dirty="0"/>
                        <a:t>Protect Stakeholders</a:t>
                      </a:r>
                    </a:p>
                  </a:txBody>
                  <a:tcPr anchor="ctr"/>
                </a:tc>
                <a:extLst>
                  <a:ext uri="{0D108BD9-81ED-4DB2-BD59-A6C34878D82A}">
                    <a16:rowId xmlns:a16="http://schemas.microsoft.com/office/drawing/2014/main" val="1374386815"/>
                  </a:ext>
                </a:extLst>
              </a:tr>
              <a:tr h="684276">
                <a:tc>
                  <a:txBody>
                    <a:bodyPr/>
                    <a:lstStyle/>
                    <a:p>
                      <a:pPr algn="ctr"/>
                      <a:r>
                        <a:rPr lang="en-US" dirty="0"/>
                        <a:t>Internal Policies</a:t>
                      </a:r>
                    </a:p>
                  </a:txBody>
                  <a:tcPr anchor="ctr"/>
                </a:tc>
                <a:tc>
                  <a:txBody>
                    <a:bodyPr/>
                    <a:lstStyle/>
                    <a:p>
                      <a:pPr algn="ctr"/>
                      <a:r>
                        <a:rPr lang="en-US" dirty="0"/>
                        <a:t>Outdated Material</a:t>
                      </a:r>
                    </a:p>
                  </a:txBody>
                  <a:tcPr anchor="ctr"/>
                </a:tc>
                <a:tc>
                  <a:txBody>
                    <a:bodyPr/>
                    <a:lstStyle/>
                    <a:p>
                      <a:pPr algn="ctr"/>
                      <a:r>
                        <a:rPr lang="en-US" dirty="0"/>
                        <a:t>SOX – Sarbanes-Oxley Act</a:t>
                      </a:r>
                    </a:p>
                  </a:txBody>
                  <a:tcPr anchor="ctr"/>
                </a:tc>
                <a:tc>
                  <a:txBody>
                    <a:bodyPr/>
                    <a:lstStyle/>
                    <a:p>
                      <a:pPr algn="ctr"/>
                      <a:r>
                        <a:rPr lang="en-US" dirty="0"/>
                        <a:t>Build Trust &amp; </a:t>
                      </a:r>
                      <a:r>
                        <a:rPr lang="en-US" dirty="0" err="1"/>
                        <a:t>Credibiility</a:t>
                      </a:r>
                      <a:endParaRPr lang="en-US" dirty="0"/>
                    </a:p>
                  </a:txBody>
                  <a:tcPr anchor="ctr"/>
                </a:tc>
                <a:extLst>
                  <a:ext uri="{0D108BD9-81ED-4DB2-BD59-A6C34878D82A}">
                    <a16:rowId xmlns:a16="http://schemas.microsoft.com/office/drawing/2014/main" val="2359491157"/>
                  </a:ext>
                </a:extLst>
              </a:tr>
              <a:tr h="684276">
                <a:tc>
                  <a:txBody>
                    <a:bodyPr/>
                    <a:lstStyle/>
                    <a:p>
                      <a:pPr algn="ctr"/>
                      <a:r>
                        <a:rPr lang="en-US" dirty="0"/>
                        <a:t>External Mandates</a:t>
                      </a:r>
                    </a:p>
                  </a:txBody>
                  <a:tcPr anchor="ctr"/>
                </a:tc>
                <a:tc>
                  <a:txBody>
                    <a:bodyPr/>
                    <a:lstStyle/>
                    <a:p>
                      <a:pPr algn="ctr"/>
                      <a:r>
                        <a:rPr lang="en-US" dirty="0"/>
                        <a:t>Potential Crisis</a:t>
                      </a:r>
                    </a:p>
                  </a:txBody>
                  <a:tcPr anchor="ctr"/>
                </a:tc>
                <a:tc>
                  <a:txBody>
                    <a:bodyPr/>
                    <a:lstStyle/>
                    <a:p>
                      <a:pPr algn="ctr"/>
                      <a:r>
                        <a:rPr lang="en-US" dirty="0"/>
                        <a:t>OSHA – Occupational Safety</a:t>
                      </a:r>
                    </a:p>
                  </a:txBody>
                  <a:tcPr anchor="ctr"/>
                </a:tc>
                <a:tc>
                  <a:txBody>
                    <a:bodyPr/>
                    <a:lstStyle/>
                    <a:p>
                      <a:pPr algn="ctr"/>
                      <a:r>
                        <a:rPr lang="en-US" dirty="0"/>
                        <a:t>Improve </a:t>
                      </a:r>
                      <a:r>
                        <a:rPr lang="en-US" dirty="0" err="1"/>
                        <a:t>Ourlook</a:t>
                      </a:r>
                      <a:endParaRPr lang="en-US" dirty="0"/>
                    </a:p>
                  </a:txBody>
                  <a:tcPr anchor="ctr"/>
                </a:tc>
                <a:extLst>
                  <a:ext uri="{0D108BD9-81ED-4DB2-BD59-A6C34878D82A}">
                    <a16:rowId xmlns:a16="http://schemas.microsoft.com/office/drawing/2014/main" val="115303413"/>
                  </a:ext>
                </a:extLst>
              </a:tr>
            </a:tbl>
          </a:graphicData>
        </a:graphic>
      </p:graphicFrame>
    </p:spTree>
    <p:extLst>
      <p:ext uri="{BB962C8B-B14F-4D97-AF65-F5344CB8AC3E}">
        <p14:creationId xmlns:p14="http://schemas.microsoft.com/office/powerpoint/2010/main" val="244063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E595D9-27F3-FE1C-9A37-0F9F7903022E}"/>
              </a:ext>
            </a:extLst>
          </p:cNvPr>
          <p:cNvSpPr>
            <a:spLocks noGrp="1"/>
          </p:cNvSpPr>
          <p:nvPr>
            <p:ph type="ctrTitle"/>
          </p:nvPr>
        </p:nvSpPr>
        <p:spPr>
          <a:xfrm>
            <a:off x="122664" y="158861"/>
            <a:ext cx="10691110" cy="4323929"/>
          </a:xfrm>
        </p:spPr>
        <p:txBody>
          <a:bodyPr/>
          <a:lstStyle/>
          <a:p>
            <a:r>
              <a:rPr lang="en-US" sz="4800" dirty="0"/>
              <a:t>Thank you for your business!</a:t>
            </a:r>
          </a:p>
        </p:txBody>
      </p:sp>
      <p:sp>
        <p:nvSpPr>
          <p:cNvPr id="3" name="Subtitle 2">
            <a:extLst>
              <a:ext uri="{FF2B5EF4-FFF2-40B4-BE49-F238E27FC236}">
                <a16:creationId xmlns:a16="http://schemas.microsoft.com/office/drawing/2014/main" id="{8CFA4869-4108-EB15-4EB0-B65C291C5D97}"/>
              </a:ext>
            </a:extLst>
          </p:cNvPr>
          <p:cNvSpPr>
            <a:spLocks noGrp="1"/>
          </p:cNvSpPr>
          <p:nvPr>
            <p:ph type="subTitle" idx="1"/>
          </p:nvPr>
        </p:nvSpPr>
        <p:spPr>
          <a:xfrm>
            <a:off x="811185" y="4724033"/>
            <a:ext cx="7000972" cy="1709423"/>
          </a:xfrm>
        </p:spPr>
        <p:txBody>
          <a:bodyPr/>
          <a:lstStyle/>
          <a:p>
            <a:r>
              <a:rPr lang="en-US" sz="1600" dirty="0">
                <a:solidFill>
                  <a:schemeClr val="bg1">
                    <a:lumMod val="95000"/>
                  </a:schemeClr>
                </a:solidFill>
              </a:rPr>
              <a:t>Dr. Sherry Reynolds Whitaker</a:t>
            </a:r>
          </a:p>
          <a:p>
            <a:r>
              <a:rPr lang="en-US" sz="1600" i="0" u="none" strike="noStrike" dirty="0">
                <a:solidFill>
                  <a:schemeClr val="bg1">
                    <a:lumMod val="95000"/>
                  </a:schemeClr>
                </a:solidFill>
                <a:effectLst/>
                <a:latin typeface="Work Sans" panose="020F0502020204030204" pitchFamily="34" charset="0"/>
              </a:rPr>
              <a:t>Bolingbrook, Illinois 60640</a:t>
            </a:r>
            <a:endParaRPr lang="en-US" sz="1600" dirty="0">
              <a:solidFill>
                <a:schemeClr val="bg1">
                  <a:lumMod val="95000"/>
                </a:schemeClr>
              </a:solidFill>
            </a:endParaRPr>
          </a:p>
          <a:p>
            <a:r>
              <a:rPr lang="en-US" sz="1600" dirty="0">
                <a:solidFill>
                  <a:schemeClr val="bg1">
                    <a:lumMod val="95000"/>
                  </a:schemeClr>
                </a:solidFill>
              </a:rPr>
              <a:t>630.546.7457 mobile</a:t>
            </a:r>
          </a:p>
          <a:p>
            <a:r>
              <a:rPr lang="en-US" sz="1600" dirty="0">
                <a:solidFill>
                  <a:schemeClr val="bg1">
                    <a:lumMod val="95000"/>
                  </a:schemeClr>
                </a:solidFill>
              </a:rPr>
              <a:t>reynwhitconsulting@gmail.com</a:t>
            </a:r>
          </a:p>
          <a:p>
            <a:r>
              <a:rPr lang="en-US" sz="1600" dirty="0">
                <a:solidFill>
                  <a:schemeClr val="bg1">
                    <a:lumMod val="95000"/>
                  </a:schemeClr>
                </a:solidFill>
              </a:rPr>
              <a:t>Please book your services and call for reasonable pricing. </a:t>
            </a:r>
          </a:p>
        </p:txBody>
      </p:sp>
      <p:pic>
        <p:nvPicPr>
          <p:cNvPr id="2" name="Picture 1" descr="A person in a red dress&#10;&#10;AI-generated content may be incorrect.">
            <a:extLst>
              <a:ext uri="{FF2B5EF4-FFF2-40B4-BE49-F238E27FC236}">
                <a16:creationId xmlns:a16="http://schemas.microsoft.com/office/drawing/2014/main" id="{7D968A17-CFC5-A33A-1001-6BF5F4CA8247}"/>
              </a:ext>
            </a:extLst>
          </p:cNvPr>
          <p:cNvPicPr>
            <a:picLocks noChangeAspect="1"/>
          </p:cNvPicPr>
          <p:nvPr/>
        </p:nvPicPr>
        <p:blipFill>
          <a:blip r:embed="rId3"/>
          <a:stretch>
            <a:fillRect/>
          </a:stretch>
        </p:blipFill>
        <p:spPr>
          <a:xfrm>
            <a:off x="933848" y="158861"/>
            <a:ext cx="5645371" cy="3733850"/>
          </a:xfrm>
          <a:prstGeom prst="rect">
            <a:avLst/>
          </a:prstGeom>
        </p:spPr>
      </p:pic>
    </p:spTree>
    <p:extLst>
      <p:ext uri="{BB962C8B-B14F-4D97-AF65-F5344CB8AC3E}">
        <p14:creationId xmlns:p14="http://schemas.microsoft.com/office/powerpoint/2010/main" val="378450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FF941E-6188-E93A-5569-1483FFE8EC3D}"/>
              </a:ext>
            </a:extLst>
          </p:cNvPr>
          <p:cNvSpPr txBox="1">
            <a:spLocks noGrp="1"/>
          </p:cNvSpPr>
          <p:nvPr>
            <p:ph type="ctrTitle"/>
          </p:nvPr>
        </p:nvSpPr>
        <p:spPr>
          <a:xfrm>
            <a:off x="105034" y="593857"/>
            <a:ext cx="11715706" cy="7645170"/>
          </a:xfrm>
          <a:prstGeom prst="rect">
            <a:avLst/>
          </a:prstGeom>
          <a:noFill/>
        </p:spPr>
        <p:txBody>
          <a:bodyPr wrap="square">
            <a:spAutoFit/>
          </a:bodyPr>
          <a:lstStyle/>
          <a:p>
            <a:br>
              <a:rPr lang="en-US" sz="1400" dirty="0">
                <a:solidFill>
                  <a:schemeClr val="tx1"/>
                </a:solidFill>
              </a:rPr>
            </a:br>
            <a:r>
              <a:rPr lang="en-US" sz="1400" dirty="0">
                <a:solidFill>
                  <a:schemeClr val="tx1"/>
                </a:solidFill>
              </a:rPr>
              <a:t> Capital Fund Management: determine the fiscal needs for programs and services, short and long range planning for financing capital improvement, preparation of a capital fund budget, accounting for school bond payments and debt service revenues and expenditures. Leverages capital investments to promote the integration of students with and without disabilities being educated together. </a:t>
            </a:r>
            <a:br>
              <a:rPr lang="en-US" sz="1400" dirty="0">
                <a:solidFill>
                  <a:schemeClr val="tx1"/>
                </a:solidFill>
              </a:rPr>
            </a:br>
            <a:r>
              <a:rPr lang="en-US" sz="1400" dirty="0">
                <a:solidFill>
                  <a:schemeClr val="tx1"/>
                </a:solidFill>
              </a:rPr>
              <a:t> Cash Management: preparation of a cash investment program for temporarily idle district funds, monitoring the invested funds, reporting investment activities to the Leadership Council and Governing Board, and evaluation of the investment program. Builds a district financial model that promotes the integration of students with and without disabilities being educated together. </a:t>
            </a:r>
            <a:br>
              <a:rPr lang="en-US" sz="1400" dirty="0">
                <a:solidFill>
                  <a:schemeClr val="tx1"/>
                </a:solidFill>
              </a:rPr>
            </a:br>
            <a:r>
              <a:rPr lang="en-US" sz="1400" dirty="0">
                <a:solidFill>
                  <a:schemeClr val="tx1"/>
                </a:solidFill>
              </a:rPr>
              <a:t> Construction Management: development of a construction and modernization plan for the district to include selection of architects, authorization of payments to contractors, and informing the Leadership Council of all construction progress. </a:t>
            </a:r>
            <a:br>
              <a:rPr lang="en-US" sz="1400" dirty="0">
                <a:solidFill>
                  <a:schemeClr val="tx1"/>
                </a:solidFill>
              </a:rPr>
            </a:br>
            <a:r>
              <a:rPr lang="en-US" sz="1400" dirty="0">
                <a:solidFill>
                  <a:schemeClr val="tx1"/>
                </a:solidFill>
              </a:rPr>
              <a:t> Data Processing: establishing a program for efficient storage and retrieval of business affairs and student information and to provide management information for appropriate decision-making, forecasting and evaluation. Provides the necessary cross training of staff in the use of all data software tools. </a:t>
            </a:r>
            <a:br>
              <a:rPr lang="en-US" sz="1400" dirty="0">
                <a:solidFill>
                  <a:schemeClr val="tx1"/>
                </a:solidFill>
              </a:rPr>
            </a:br>
            <a:r>
              <a:rPr lang="en-US" sz="1400" dirty="0">
                <a:solidFill>
                  <a:schemeClr val="tx1"/>
                </a:solidFill>
              </a:rPr>
              <a:t> Financial Planning and Budgeting: provides leadership to the organization in establishing a process for the preparation of the budget, reconciliation of available resources and expected revenues with the fiscal needs of the district, and providing a system for the continuous planning of the long-term fiscal needs of the district. Provides leaders with the necessary training on the budget process and the on-going management of program and service area funds. </a:t>
            </a:r>
            <a:br>
              <a:rPr lang="en-US" sz="1400" dirty="0">
                <a:solidFill>
                  <a:schemeClr val="tx1"/>
                </a:solidFill>
              </a:rPr>
            </a:br>
            <a:r>
              <a:rPr lang="en-US" sz="1400" dirty="0">
                <a:solidFill>
                  <a:schemeClr val="tx1"/>
                </a:solidFill>
              </a:rPr>
              <a:t> Fiscal accounting and Financial Reporting: design and maintain a system for budget development with a planning process that includes participation of the Governing Board, Leadership Council, Cabinet, Administrative Team and other staff as deemed necessary.</a:t>
            </a: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br>
              <a:rPr lang="en-US" sz="1100" dirty="0">
                <a:solidFill>
                  <a:schemeClr val="tx1"/>
                </a:solidFill>
              </a:rPr>
            </a:br>
            <a:endParaRPr lang="en-US" sz="1000" dirty="0"/>
          </a:p>
        </p:txBody>
      </p:sp>
      <p:sp>
        <p:nvSpPr>
          <p:cNvPr id="7" name="Title 10">
            <a:extLst>
              <a:ext uri="{FF2B5EF4-FFF2-40B4-BE49-F238E27FC236}">
                <a16:creationId xmlns:a16="http://schemas.microsoft.com/office/drawing/2014/main" id="{DDCE4772-4BD3-EB57-6460-371E7887D124}"/>
              </a:ext>
            </a:extLst>
          </p:cNvPr>
          <p:cNvSpPr txBox="1">
            <a:spLocks/>
          </p:cNvSpPr>
          <p:nvPr/>
        </p:nvSpPr>
        <p:spPr>
          <a:xfrm>
            <a:off x="385328" y="118996"/>
            <a:ext cx="10002589" cy="474861"/>
          </a:xfrm>
          <a:prstGeom prst="rect">
            <a:avLst/>
          </a:prstGeom>
        </p:spPr>
        <p:txBody>
          <a:bodyPr vert="horz" lIns="0" tIns="0" rIns="0" bIns="0" rtlCol="0" anchor="b">
            <a:noAutofit/>
          </a:bodyPr>
          <a:lstStyle>
            <a:lvl1pPr marL="0" algn="l" defTabSz="914400" rtl="0" eaLnBrk="1" latinLnBrk="0" hangingPunct="1">
              <a:lnSpc>
                <a:spcPct val="90000"/>
              </a:lnSpc>
              <a:spcBef>
                <a:spcPts val="0"/>
              </a:spcBef>
              <a:spcAft>
                <a:spcPts val="0"/>
              </a:spcAft>
              <a:buNone/>
              <a:defRPr sz="7000" b="1" i="0" kern="1200" spc="100" baseline="0">
                <a:solidFill>
                  <a:schemeClr val="bg1"/>
                </a:solidFill>
                <a:latin typeface="+mj-lt"/>
                <a:ea typeface="+mj-ea"/>
                <a:cs typeface="Arial Black" panose="020B0604020202020204" pitchFamily="34" charset="0"/>
              </a:defRPr>
            </a:lvl1pPr>
          </a:lstStyle>
          <a:p>
            <a:r>
              <a:rPr lang="en-US" sz="2800" dirty="0"/>
              <a:t>Appendix 1 School Business Services - Details</a:t>
            </a:r>
          </a:p>
        </p:txBody>
      </p:sp>
    </p:spTree>
    <p:extLst>
      <p:ext uri="{BB962C8B-B14F-4D97-AF65-F5344CB8AC3E}">
        <p14:creationId xmlns:p14="http://schemas.microsoft.com/office/powerpoint/2010/main" val="407120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F0723-7751-28B3-25CD-9D86B4A0838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BA2E566-4280-20AD-550E-48C2D2B34AE0}"/>
              </a:ext>
            </a:extLst>
          </p:cNvPr>
          <p:cNvSpPr txBox="1">
            <a:spLocks noGrp="1"/>
          </p:cNvSpPr>
          <p:nvPr>
            <p:ph type="ctrTitle"/>
          </p:nvPr>
        </p:nvSpPr>
        <p:spPr>
          <a:xfrm>
            <a:off x="238147" y="593857"/>
            <a:ext cx="11715706" cy="5124480"/>
          </a:xfrm>
          <a:prstGeom prst="rect">
            <a:avLst/>
          </a:prstGeom>
          <a:noFill/>
        </p:spPr>
        <p:txBody>
          <a:bodyPr wrap="square">
            <a:spAutoFit/>
          </a:bodyPr>
          <a:lstStyle/>
          <a:p>
            <a:r>
              <a:rPr lang="en-US" sz="1000" dirty="0">
                <a:solidFill>
                  <a:schemeClr val="tx1"/>
                </a:solidFill>
              </a:rPr>
              <a:t></a:t>
            </a:r>
            <a:br>
              <a:rPr lang="en-US" sz="1100" dirty="0">
                <a:solidFill>
                  <a:schemeClr val="tx1"/>
                </a:solidFill>
              </a:rPr>
            </a:br>
            <a:r>
              <a:rPr lang="en-US" sz="1100" dirty="0">
                <a:solidFill>
                  <a:schemeClr val="tx1"/>
                </a:solidFill>
              </a:rPr>
              <a:t> </a:t>
            </a:r>
            <a:r>
              <a:rPr lang="en-US" sz="1400" dirty="0">
                <a:solidFill>
                  <a:schemeClr val="tx1"/>
                </a:solidFill>
              </a:rPr>
              <a:t>Invoicing: maintain an appropriate, efficient, and accurate billing system to insure cash flow for the district's needs. </a:t>
            </a:r>
            <a:br>
              <a:rPr lang="en-US" sz="1400" dirty="0">
                <a:solidFill>
                  <a:schemeClr val="tx1"/>
                </a:solidFill>
              </a:rPr>
            </a:br>
            <a:r>
              <a:rPr lang="en-US" sz="1400" dirty="0">
                <a:solidFill>
                  <a:schemeClr val="tx1"/>
                </a:solidFill>
              </a:rPr>
              <a:t> Insurance and Risk Management: determine insurance needs of the district and keeps the school insurance program performing in accordance with expectations. </a:t>
            </a:r>
            <a:br>
              <a:rPr lang="en-US" sz="1400" dirty="0">
                <a:solidFill>
                  <a:schemeClr val="tx1"/>
                </a:solidFill>
              </a:rPr>
            </a:br>
            <a:r>
              <a:rPr lang="en-US" sz="1400" dirty="0">
                <a:solidFill>
                  <a:schemeClr val="tx1"/>
                </a:solidFill>
              </a:rPr>
              <a:t> Office Management: leads the school business office including assignment of personnel and organizational structure of the office. Conducts regular meetings within the department and jointly across departments to ensure effective communication.</a:t>
            </a:r>
            <a:br>
              <a:rPr lang="en-US" sz="1400" dirty="0">
                <a:solidFill>
                  <a:schemeClr val="tx1"/>
                </a:solidFill>
              </a:rPr>
            </a:br>
            <a:r>
              <a:rPr lang="en-US" sz="1400" dirty="0">
                <a:solidFill>
                  <a:schemeClr val="tx1"/>
                </a:solidFill>
              </a:rPr>
              <a:t> Payroll Processing: collaborate with Human Resources on payroll processing. </a:t>
            </a:r>
            <a:br>
              <a:rPr lang="en-US" sz="1400" dirty="0">
                <a:solidFill>
                  <a:schemeClr val="tx1"/>
                </a:solidFill>
              </a:rPr>
            </a:br>
            <a:r>
              <a:rPr lang="en-US" sz="1400" dirty="0">
                <a:solidFill>
                  <a:schemeClr val="tx1"/>
                </a:solidFill>
              </a:rPr>
              <a:t> Plant Operation &amp; Facilities Management: recruits, selects, and assigns personnel, including maintenance and custodial staff, to the plant operations and facilities management to insure a safe and comfortable environment for all students, employees, and the public. Leads the development of a process to create long-range plans that align facility needs to the district’s learning objectives.</a:t>
            </a:r>
            <a:br>
              <a:rPr lang="en-US" sz="1400" dirty="0">
                <a:solidFill>
                  <a:schemeClr val="tx1"/>
                </a:solidFill>
              </a:rPr>
            </a:br>
            <a:r>
              <a:rPr lang="en-US" sz="1400" dirty="0">
                <a:solidFill>
                  <a:schemeClr val="tx1"/>
                </a:solidFill>
              </a:rPr>
              <a:t>  Negotiations: analyzes and evaluates employee proposals and their effect on the budget and funds. Secures resources to enable staff to meet the needs of students with and without disabilities. Works collaboratively with Human Resources to provide leadership that results in a successful process for bargaining agreements. </a:t>
            </a:r>
            <a:br>
              <a:rPr lang="en-US" sz="1400" dirty="0">
                <a:solidFill>
                  <a:schemeClr val="tx1"/>
                </a:solidFill>
              </a:rPr>
            </a:br>
            <a:r>
              <a:rPr lang="en-US" sz="1400" dirty="0">
                <a:solidFill>
                  <a:schemeClr val="tx1"/>
                </a:solidFill>
              </a:rPr>
              <a:t> Purchasing: procurement of supply and equipment needs of the district, preparation of suitable specifications and standards for bids, and consideration of the educational implications associated with each purchase decision. </a:t>
            </a:r>
            <a:br>
              <a:rPr lang="en-US" sz="1400" dirty="0">
                <a:solidFill>
                  <a:schemeClr val="tx1"/>
                </a:solidFill>
              </a:rPr>
            </a:br>
            <a:r>
              <a:rPr lang="en-US" sz="1400" dirty="0">
                <a:solidFill>
                  <a:schemeClr val="tx1"/>
                </a:solidFill>
              </a:rPr>
              <a:t> Warehousing and School Supply Management: development of inventory system and the distribution and delivery of items requisitioned. </a:t>
            </a:r>
            <a:br>
              <a:rPr lang="en-US" sz="1400" dirty="0">
                <a:solidFill>
                  <a:schemeClr val="tx1"/>
                </a:solidFill>
              </a:rPr>
            </a:br>
            <a:r>
              <a:rPr lang="en-US" sz="1400" dirty="0">
                <a:solidFill>
                  <a:schemeClr val="tx1"/>
                </a:solidFill>
              </a:rPr>
              <a:t> Transportation: develop and maintain the transportation contract and support staff in responding to concerns from parents, teachers and other parties. Builds a transportation system that promotes students with disabilities accessing the same modes of services as their nondisabled peers, while effectively problem solving barriers to this goal. </a:t>
            </a:r>
            <a:br>
              <a:rPr lang="en-US" sz="1000" dirty="0"/>
            </a:br>
            <a:endParaRPr lang="en-US" sz="1000" dirty="0"/>
          </a:p>
        </p:txBody>
      </p:sp>
      <p:sp>
        <p:nvSpPr>
          <p:cNvPr id="7" name="Title 10">
            <a:extLst>
              <a:ext uri="{FF2B5EF4-FFF2-40B4-BE49-F238E27FC236}">
                <a16:creationId xmlns:a16="http://schemas.microsoft.com/office/drawing/2014/main" id="{A12BDAEA-AFB3-661B-7DED-69D95F36C246}"/>
              </a:ext>
            </a:extLst>
          </p:cNvPr>
          <p:cNvSpPr txBox="1">
            <a:spLocks/>
          </p:cNvSpPr>
          <p:nvPr/>
        </p:nvSpPr>
        <p:spPr>
          <a:xfrm>
            <a:off x="385328" y="118996"/>
            <a:ext cx="11216864" cy="474861"/>
          </a:xfrm>
          <a:prstGeom prst="rect">
            <a:avLst/>
          </a:prstGeom>
        </p:spPr>
        <p:txBody>
          <a:bodyPr vert="horz" lIns="0" tIns="0" rIns="0" bIns="0" rtlCol="0" anchor="b">
            <a:noAutofit/>
          </a:bodyPr>
          <a:lstStyle>
            <a:lvl1pPr marL="0" algn="l" defTabSz="914400" rtl="0" eaLnBrk="1" latinLnBrk="0" hangingPunct="1">
              <a:lnSpc>
                <a:spcPct val="90000"/>
              </a:lnSpc>
              <a:spcBef>
                <a:spcPts val="0"/>
              </a:spcBef>
              <a:spcAft>
                <a:spcPts val="0"/>
              </a:spcAft>
              <a:buNone/>
              <a:defRPr sz="7000" b="1" i="0" kern="1200" spc="100" baseline="0">
                <a:solidFill>
                  <a:schemeClr val="bg1"/>
                </a:solidFill>
                <a:latin typeface="+mj-lt"/>
                <a:ea typeface="+mj-ea"/>
                <a:cs typeface="Arial Black" panose="020B0604020202020204" pitchFamily="34" charset="0"/>
              </a:defRPr>
            </a:lvl1pPr>
          </a:lstStyle>
          <a:p>
            <a:r>
              <a:rPr lang="en-US" sz="2800" dirty="0"/>
              <a:t>Appendix 1 School Business Services – Details </a:t>
            </a:r>
            <a:r>
              <a:rPr lang="en-US" sz="2800" dirty="0" err="1"/>
              <a:t>con’t</a:t>
            </a:r>
            <a:endParaRPr lang="en-US" sz="2800" dirty="0"/>
          </a:p>
        </p:txBody>
      </p:sp>
    </p:spTree>
    <p:extLst>
      <p:ext uri="{BB962C8B-B14F-4D97-AF65-F5344CB8AC3E}">
        <p14:creationId xmlns:p14="http://schemas.microsoft.com/office/powerpoint/2010/main" val="410817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664029" y="642257"/>
            <a:ext cx="6547956" cy="5388437"/>
          </a:xfrm>
        </p:spPr>
        <p:txBody>
          <a:bodyPr anchor="ctr">
            <a:normAutofit/>
          </a:bodyPr>
          <a:lstStyle/>
          <a:p>
            <a:r>
              <a:rPr lang="en-US" dirty="0"/>
              <a:t>The power of Excellent Business Service</a:t>
            </a:r>
            <a:br>
              <a:rPr lang="en-US" dirty="0"/>
            </a:br>
            <a:br>
              <a:rPr lang="en-US" dirty="0"/>
            </a:br>
            <a:endParaRPr lang="en-US" dirty="0"/>
          </a:p>
        </p:txBody>
      </p:sp>
      <p:pic>
        <p:nvPicPr>
          <p:cNvPr id="1028" name="Picture 4" descr="Customer Base ...">
            <a:extLst>
              <a:ext uri="{FF2B5EF4-FFF2-40B4-BE49-F238E27FC236}">
                <a16:creationId xmlns:a16="http://schemas.microsoft.com/office/drawing/2014/main" id="{FA4A9DD3-CCDF-18B7-C367-53D718E13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52" r="3014"/>
          <a:stretch/>
        </p:blipFill>
        <p:spPr bwMode="auto">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rgbClr val="FFFFFF"/>
          </a:solidFill>
          <a:ln w="57150">
            <a:noFill/>
          </a:ln>
        </p:spPr>
      </p:pic>
    </p:spTree>
    <p:extLst>
      <p:ext uri="{BB962C8B-B14F-4D97-AF65-F5344CB8AC3E}">
        <p14:creationId xmlns:p14="http://schemas.microsoft.com/office/powerpoint/2010/main" val="119822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BBA-2E6D-E7DD-AC67-58D1FCB3F346}"/>
              </a:ext>
            </a:extLst>
          </p:cNvPr>
          <p:cNvSpPr>
            <a:spLocks noGrp="1"/>
          </p:cNvSpPr>
          <p:nvPr>
            <p:ph type="title"/>
          </p:nvPr>
        </p:nvSpPr>
        <p:spPr>
          <a:xfrm>
            <a:off x="494778" y="300624"/>
            <a:ext cx="6717207" cy="1058450"/>
          </a:xfrm>
        </p:spPr>
        <p:txBody>
          <a:bodyPr/>
          <a:lstStyle/>
          <a:p>
            <a:r>
              <a:rPr lang="en-US" dirty="0"/>
              <a:t>Business Services</a:t>
            </a:r>
          </a:p>
        </p:txBody>
      </p:sp>
      <p:sp>
        <p:nvSpPr>
          <p:cNvPr id="5" name="Text Placeholder 4">
            <a:extLst>
              <a:ext uri="{FF2B5EF4-FFF2-40B4-BE49-F238E27FC236}">
                <a16:creationId xmlns:a16="http://schemas.microsoft.com/office/drawing/2014/main" id="{59401105-5841-28D0-D6C0-3E1A46648BFE}"/>
              </a:ext>
            </a:extLst>
          </p:cNvPr>
          <p:cNvSpPr>
            <a:spLocks noGrp="1"/>
          </p:cNvSpPr>
          <p:nvPr>
            <p:ph sz="quarter" idx="14"/>
          </p:nvPr>
        </p:nvSpPr>
        <p:spPr>
          <a:xfrm>
            <a:off x="407095" y="1359074"/>
            <a:ext cx="8135655" cy="5386192"/>
          </a:xfrm>
        </p:spPr>
        <p:txBody>
          <a:bodyPr/>
          <a:lstStyle/>
          <a:p>
            <a:r>
              <a:rPr lang="en-US" dirty="0"/>
              <a:t>School Business Consulting</a:t>
            </a:r>
          </a:p>
          <a:p>
            <a:r>
              <a:rPr lang="en-US" dirty="0"/>
              <a:t>Basic Accounting/Bookkeeping/Internal Auditing</a:t>
            </a:r>
          </a:p>
          <a:p>
            <a:r>
              <a:rPr lang="en-US" dirty="0"/>
              <a:t>HR and Payroll Management</a:t>
            </a:r>
          </a:p>
          <a:p>
            <a:r>
              <a:rPr lang="en-US" dirty="0"/>
              <a:t>Financial Statements/Financial Analysis</a:t>
            </a:r>
          </a:p>
          <a:p>
            <a:r>
              <a:rPr lang="en-US" dirty="0"/>
              <a:t>Budgeting/Strategy (Strategic Planning)</a:t>
            </a:r>
          </a:p>
          <a:p>
            <a:r>
              <a:rPr lang="en-US" dirty="0"/>
              <a:t>Cost Modeling and Pricing</a:t>
            </a:r>
          </a:p>
          <a:p>
            <a:r>
              <a:rPr lang="en-US" dirty="0"/>
              <a:t>Compliance/Regulatory Support</a:t>
            </a:r>
          </a:p>
          <a:p>
            <a:r>
              <a:rPr lang="en-US" dirty="0"/>
              <a:t>Tax Reporting </a:t>
            </a:r>
          </a:p>
          <a:p>
            <a:r>
              <a:rPr lang="en-US" dirty="0">
                <a:solidFill>
                  <a:schemeClr val="accent5">
                    <a:lumMod val="75000"/>
                  </a:schemeClr>
                </a:solidFill>
              </a:rPr>
              <a:t>Future Offering:</a:t>
            </a:r>
          </a:p>
          <a:p>
            <a:r>
              <a:rPr lang="en-US" dirty="0">
                <a:solidFill>
                  <a:schemeClr val="accent5">
                    <a:lumMod val="75000"/>
                  </a:schemeClr>
                </a:solidFill>
              </a:rPr>
              <a:t>	Speaking Engagements</a:t>
            </a:r>
          </a:p>
          <a:p>
            <a:r>
              <a:rPr lang="en-US" dirty="0">
                <a:solidFill>
                  <a:schemeClr val="accent5">
                    <a:lumMod val="75000"/>
                  </a:schemeClr>
                </a:solidFill>
              </a:rPr>
              <a:t>	Information Systems Support</a:t>
            </a:r>
          </a:p>
          <a:p>
            <a:endParaRPr lang="en-US" dirty="0"/>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C3F046DB-28BE-9587-47C1-1B1109FE0A06}"/>
                  </a:ext>
                </a:extLst>
              </p:cNvPr>
              <p:cNvGraphicFramePr>
                <a:graphicFrameLocks noChangeAspect="1"/>
              </p:cNvGraphicFramePr>
              <p:nvPr>
                <p:extLst>
                  <p:ext uri="{D42A27DB-BD31-4B8C-83A1-F6EECF244321}">
                    <p14:modId xmlns:p14="http://schemas.microsoft.com/office/powerpoint/2010/main" val="1147451940"/>
                  </p:ext>
                </p:extLst>
              </p:nvPr>
            </p:nvGraphicFramePr>
            <p:xfrm>
              <a:off x="-3327439" y="3019555"/>
              <a:ext cx="3048000" cy="1714500"/>
            </p:xfrm>
            <a:graphic>
              <a:graphicData uri="http://schemas.microsoft.com/office/powerpoint/2016/slidezoom">
                <pslz:sldZm>
                  <pslz:sldZmObj sldId="341" cId="866310751">
                    <pslz:zmPr id="{DDA695A2-C1A5-418F-B50F-598F029C22BE}"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Slide Zoom 3">
                <a:hlinkClick r:id="rId4" action="ppaction://hlinksldjump"/>
                <a:extLst>
                  <a:ext uri="{FF2B5EF4-FFF2-40B4-BE49-F238E27FC236}">
                    <a16:creationId xmlns:a16="http://schemas.microsoft.com/office/drawing/2014/main" id="{C3F046DB-28BE-9587-47C1-1B1109FE0A06}"/>
                  </a:ext>
                </a:extLst>
              </p:cNvPr>
              <p:cNvPicPr>
                <a:picLocks noGrp="1" noRot="1" noChangeAspect="1" noMove="1" noResize="1" noEditPoints="1" noAdjustHandles="1" noChangeArrowheads="1" noChangeShapeType="1"/>
              </p:cNvPicPr>
              <p:nvPr/>
            </p:nvPicPr>
            <p:blipFill>
              <a:blip r:embed="rId5"/>
              <a:stretch>
                <a:fillRect/>
              </a:stretch>
            </p:blipFill>
            <p:spPr>
              <a:xfrm>
                <a:off x="-3327439" y="3019555"/>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29486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822071" y="447800"/>
            <a:ext cx="7599718" cy="4962399"/>
          </a:xfrm>
        </p:spPr>
        <p:txBody>
          <a:bodyPr anchor="b"/>
          <a:lstStyle/>
          <a:p>
            <a:r>
              <a:rPr lang="en-US" sz="3200" dirty="0"/>
              <a:t>Overcoming resources/capacity issues by using ReynWhit Consulting when you need short-term or long-term help.</a:t>
            </a:r>
            <a:br>
              <a:rPr lang="en-US" sz="3600" dirty="0"/>
            </a:br>
            <a:br>
              <a:rPr lang="en-US" sz="3600" dirty="0"/>
            </a:br>
            <a:br>
              <a:rPr lang="en-US" dirty="0"/>
            </a:br>
            <a:endParaRPr lang="en-US" dirty="0"/>
          </a:p>
        </p:txBody>
      </p:sp>
    </p:spTree>
    <p:extLst>
      <p:ext uri="{BB962C8B-B14F-4D97-AF65-F5344CB8AC3E}">
        <p14:creationId xmlns:p14="http://schemas.microsoft.com/office/powerpoint/2010/main" val="416707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3189514" y="0"/>
            <a:ext cx="9002486" cy="2450772"/>
          </a:xfrm>
        </p:spPr>
        <p:txBody>
          <a:bodyPr/>
          <a:lstStyle/>
          <a:p>
            <a:r>
              <a:rPr lang="en-US" dirty="0"/>
              <a:t>School Business Consulting</a:t>
            </a:r>
            <a:br>
              <a:rPr lang="en-US" dirty="0"/>
            </a:br>
            <a:br>
              <a:rPr lang="en-US" dirty="0"/>
            </a:br>
            <a:endParaRPr lang="en-US" dirty="0"/>
          </a:p>
        </p:txBody>
      </p:sp>
      <p:sp>
        <p:nvSpPr>
          <p:cNvPr id="3" name="Text Placeholder 2">
            <a:extLst>
              <a:ext uri="{FF2B5EF4-FFF2-40B4-BE49-F238E27FC236}">
                <a16:creationId xmlns:a16="http://schemas.microsoft.com/office/drawing/2014/main" id="{C6EA201F-56F9-BFD9-8E95-AD5BD7D54FD0}"/>
              </a:ext>
            </a:extLst>
          </p:cNvPr>
          <p:cNvSpPr>
            <a:spLocks noGrp="1"/>
          </p:cNvSpPr>
          <p:nvPr>
            <p:ph sz="quarter" idx="26"/>
          </p:nvPr>
        </p:nvSpPr>
        <p:spPr>
          <a:xfrm>
            <a:off x="4833258" y="1709057"/>
            <a:ext cx="5846746" cy="5124123"/>
          </a:xfrm>
        </p:spPr>
        <p:txBody>
          <a:bodyPr anchor="b"/>
          <a:lstStyle/>
          <a:p>
            <a:r>
              <a:rPr lang="en-US" dirty="0">
                <a:latin typeface="Google Sans"/>
              </a:rPr>
              <a:t>Assist with </a:t>
            </a:r>
            <a:r>
              <a:rPr lang="en-US" b="0" i="0" dirty="0">
                <a:effectLst/>
                <a:latin typeface="Google Sans"/>
              </a:rPr>
              <a:t>overseeing the financial and operational affairs of the school district to ensure the effective and efficient use of resources in providing high-quality educational services</a:t>
            </a:r>
            <a:r>
              <a:rPr lang="en-US" dirty="0">
                <a:latin typeface="Google Sans"/>
              </a:rPr>
              <a:t> </a:t>
            </a:r>
            <a:r>
              <a:rPr lang="en-US" sz="1600" dirty="0">
                <a:latin typeface="Google Sans"/>
              </a:rPr>
              <a:t>(see appendix 1 for details).</a:t>
            </a:r>
            <a:endParaRPr lang="en-US" sz="1600" b="0" i="0" dirty="0">
              <a:effectLst/>
              <a:latin typeface="Google Sans"/>
            </a:endParaRPr>
          </a:p>
          <a:p>
            <a:endParaRPr lang="en-US" b="0" i="0" dirty="0">
              <a:effectLst/>
              <a:latin typeface="Google Sans"/>
            </a:endParaRPr>
          </a:p>
          <a:p>
            <a:pPr marL="697230" lvl="1" indent="-285750"/>
            <a:r>
              <a:rPr lang="en-US" sz="1200" dirty="0"/>
              <a:t>Cash Management</a:t>
            </a:r>
          </a:p>
          <a:p>
            <a:pPr marL="697230" lvl="1" indent="-285750"/>
            <a:r>
              <a:rPr lang="en-US" sz="1200" b="0" i="0" dirty="0">
                <a:effectLst/>
              </a:rPr>
              <a:t>Capital Funding</a:t>
            </a:r>
          </a:p>
          <a:p>
            <a:pPr marL="697230" lvl="1" indent="-285750"/>
            <a:r>
              <a:rPr lang="en-US" sz="1200" dirty="0"/>
              <a:t>Construction Management</a:t>
            </a:r>
          </a:p>
          <a:p>
            <a:pPr marL="697230" lvl="1" indent="-285750"/>
            <a:r>
              <a:rPr lang="en-US" sz="1200" dirty="0"/>
              <a:t>Data Processing</a:t>
            </a:r>
          </a:p>
          <a:p>
            <a:pPr marL="697230" lvl="1" indent="-285750"/>
            <a:r>
              <a:rPr lang="en-US" sz="1200" dirty="0"/>
              <a:t>Financial Planning and Budgeting</a:t>
            </a:r>
          </a:p>
          <a:p>
            <a:pPr marL="697230" lvl="1" indent="-285750"/>
            <a:r>
              <a:rPr lang="en-US" sz="1200" dirty="0"/>
              <a:t>Fiscal accounting and Financial Reporting</a:t>
            </a:r>
          </a:p>
          <a:p>
            <a:pPr marL="697230" lvl="1" indent="-285750"/>
            <a:r>
              <a:rPr lang="en-US" sz="1200" dirty="0"/>
              <a:t>Variance Reporting and Analysis</a:t>
            </a:r>
          </a:p>
          <a:p>
            <a:pPr marL="697230" lvl="1" indent="-285750"/>
            <a:r>
              <a:rPr lang="en-US" sz="1200" dirty="0"/>
              <a:t>Expense Reporting</a:t>
            </a:r>
          </a:p>
          <a:p>
            <a:pPr marL="697230" lvl="1" indent="-285750"/>
            <a:r>
              <a:rPr lang="en-US" sz="1200" dirty="0"/>
              <a:t>Invoicing</a:t>
            </a:r>
          </a:p>
          <a:p>
            <a:pPr marL="697230" lvl="1" indent="-285750"/>
            <a:r>
              <a:rPr lang="en-US" sz="1200" dirty="0"/>
              <a:t>Insurance and Risk Management: </a:t>
            </a:r>
          </a:p>
          <a:p>
            <a:pPr marL="697230" lvl="1" indent="-285750"/>
            <a:r>
              <a:rPr lang="en-US" sz="1200" dirty="0"/>
              <a:t>Office Management</a:t>
            </a:r>
          </a:p>
          <a:p>
            <a:pPr marL="697230" lvl="1" indent="-285750"/>
            <a:r>
              <a:rPr lang="en-US" sz="1200" dirty="0"/>
              <a:t>Payroll Processing</a:t>
            </a:r>
          </a:p>
          <a:p>
            <a:pPr marL="697230" lvl="1" indent="-285750"/>
            <a:r>
              <a:rPr lang="en-US" sz="1200" dirty="0"/>
              <a:t>Plant Operation &amp; Facilities Management</a:t>
            </a:r>
          </a:p>
          <a:p>
            <a:pPr marL="697230" lvl="1" indent="-285750"/>
            <a:r>
              <a:rPr lang="en-US" sz="1200" dirty="0"/>
              <a:t>Negotiations</a:t>
            </a:r>
          </a:p>
          <a:p>
            <a:pPr marL="697230" lvl="1" indent="-285750"/>
            <a:r>
              <a:rPr lang="en-US" sz="1200" dirty="0"/>
              <a:t>Purchasing</a:t>
            </a:r>
          </a:p>
          <a:p>
            <a:pPr marL="697230" lvl="1" indent="-285750"/>
            <a:r>
              <a:rPr lang="en-US" sz="1200" dirty="0"/>
              <a:t>Warehousing and School Supply Management</a:t>
            </a:r>
          </a:p>
          <a:p>
            <a:pPr marL="697230" lvl="1" indent="-285750"/>
            <a:r>
              <a:rPr lang="en-US" sz="1200" dirty="0"/>
              <a:t>Transportation  and Food Service Management</a:t>
            </a:r>
          </a:p>
          <a:p>
            <a:pPr marL="697230" lvl="1" indent="-285750"/>
            <a:r>
              <a:rPr lang="en-US" sz="1200" dirty="0"/>
              <a:t>Special Projects</a:t>
            </a:r>
          </a:p>
          <a:p>
            <a:pPr marL="697230" lvl="1" indent="-285750"/>
            <a:endParaRPr lang="en-US" sz="1200" dirty="0"/>
          </a:p>
          <a:p>
            <a:pPr marL="697230" lvl="1" indent="-285750"/>
            <a:endParaRPr lang="en-US" sz="1200" b="0" i="0" dirty="0">
              <a:effectLst/>
            </a:endParaRPr>
          </a:p>
        </p:txBody>
      </p:sp>
    </p:spTree>
    <p:extLst>
      <p:ext uri="{BB962C8B-B14F-4D97-AF65-F5344CB8AC3E}">
        <p14:creationId xmlns:p14="http://schemas.microsoft.com/office/powerpoint/2010/main" val="46583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813816" y="621792"/>
            <a:ext cx="8180412" cy="1828800"/>
          </a:xfrm>
        </p:spPr>
        <p:txBody>
          <a:bodyPr/>
          <a:lstStyle/>
          <a:p>
            <a:r>
              <a:rPr lang="en-US" dirty="0"/>
              <a:t>Effective Bookkeeping,</a:t>
            </a:r>
            <a:br>
              <a:rPr lang="en-US" dirty="0"/>
            </a:br>
            <a:r>
              <a:rPr lang="en-US" dirty="0"/>
              <a:t>Accounting, Internal Auditing Services </a:t>
            </a:r>
          </a:p>
        </p:txBody>
      </p:sp>
      <p:sp>
        <p:nvSpPr>
          <p:cNvPr id="5" name="Text Placeholder 4">
            <a:extLst>
              <a:ext uri="{FF2B5EF4-FFF2-40B4-BE49-F238E27FC236}">
                <a16:creationId xmlns:a16="http://schemas.microsoft.com/office/drawing/2014/main" id="{F85AE87B-E37F-614C-6EE5-D03C01018C99}"/>
              </a:ext>
            </a:extLst>
          </p:cNvPr>
          <p:cNvSpPr>
            <a:spLocks noGrp="1"/>
          </p:cNvSpPr>
          <p:nvPr>
            <p:ph sz="quarter" idx="26"/>
          </p:nvPr>
        </p:nvSpPr>
        <p:spPr>
          <a:xfrm>
            <a:off x="813816" y="2948152"/>
            <a:ext cx="4956470" cy="3476399"/>
          </a:xfrm>
        </p:spPr>
        <p:txBody>
          <a:bodyPr/>
          <a:lstStyle/>
          <a:p>
            <a:r>
              <a:rPr lang="en-US" dirty="0"/>
              <a:t>Streamline and assist in automating tasks. </a:t>
            </a:r>
          </a:p>
          <a:p>
            <a:pPr lvl="1"/>
            <a:r>
              <a:rPr lang="en-US" dirty="0"/>
              <a:t>Accounts Payable</a:t>
            </a:r>
          </a:p>
          <a:p>
            <a:pPr lvl="1"/>
            <a:r>
              <a:rPr lang="en-US" dirty="0"/>
              <a:t>Accounts Receivable</a:t>
            </a:r>
          </a:p>
          <a:p>
            <a:pPr lvl="1"/>
            <a:r>
              <a:rPr lang="en-US" dirty="0"/>
              <a:t>Bank Reconciliations</a:t>
            </a:r>
          </a:p>
          <a:p>
            <a:pPr lvl="1"/>
            <a:r>
              <a:rPr lang="en-US" dirty="0"/>
              <a:t>Inventory</a:t>
            </a:r>
          </a:p>
          <a:p>
            <a:pPr lvl="1"/>
            <a:r>
              <a:rPr lang="en-US" dirty="0"/>
              <a:t>Procurement and Bids</a:t>
            </a:r>
          </a:p>
          <a:p>
            <a:pPr lvl="1"/>
            <a:r>
              <a:rPr lang="en-US" dirty="0"/>
              <a:t>Audit Support</a:t>
            </a:r>
          </a:p>
          <a:p>
            <a:pPr lvl="1"/>
            <a:r>
              <a:rPr lang="en-US" dirty="0"/>
              <a:t>Maintain Financial Transactions</a:t>
            </a:r>
          </a:p>
          <a:p>
            <a:pPr lvl="1"/>
            <a:r>
              <a:rPr lang="en-US" dirty="0"/>
              <a:t>Pension reporting: IMRF, TRS, and others</a:t>
            </a:r>
          </a:p>
          <a:p>
            <a:pPr lvl="1"/>
            <a:endParaRPr lang="en-US" dirty="0"/>
          </a:p>
        </p:txBody>
      </p:sp>
      <p:sp>
        <p:nvSpPr>
          <p:cNvPr id="7" name="Text Placeholder 6">
            <a:extLst>
              <a:ext uri="{FF2B5EF4-FFF2-40B4-BE49-F238E27FC236}">
                <a16:creationId xmlns:a16="http://schemas.microsoft.com/office/drawing/2014/main" id="{488F6394-786C-5C79-1DBE-C98788568737}"/>
              </a:ext>
            </a:extLst>
          </p:cNvPr>
          <p:cNvSpPr>
            <a:spLocks noGrp="1"/>
          </p:cNvSpPr>
          <p:nvPr>
            <p:ph sz="quarter" idx="27"/>
          </p:nvPr>
        </p:nvSpPr>
        <p:spPr>
          <a:xfrm>
            <a:off x="6421716" y="2948152"/>
            <a:ext cx="4956470" cy="3120773"/>
          </a:xfrm>
        </p:spPr>
        <p:txBody>
          <a:bodyPr/>
          <a:lstStyle/>
          <a:p>
            <a:r>
              <a:rPr lang="en-US" dirty="0"/>
              <a:t>Reduce cost with a more efficient process.</a:t>
            </a:r>
          </a:p>
          <a:p>
            <a:pPr lvl="1"/>
            <a:r>
              <a:rPr lang="en-US" dirty="0"/>
              <a:t>Automation</a:t>
            </a:r>
          </a:p>
          <a:p>
            <a:pPr lvl="1"/>
            <a:r>
              <a:rPr lang="en-US" dirty="0"/>
              <a:t>Decision Support</a:t>
            </a:r>
          </a:p>
          <a:p>
            <a:pPr lvl="1"/>
            <a:r>
              <a:rPr lang="en-US" dirty="0"/>
              <a:t>Organize and document procedures</a:t>
            </a:r>
          </a:p>
          <a:p>
            <a:pPr lvl="1"/>
            <a:r>
              <a:rPr lang="en-US" dirty="0"/>
              <a:t>Improve accuracy</a:t>
            </a:r>
          </a:p>
          <a:p>
            <a:pPr lvl="1"/>
            <a:endParaRPr lang="en-US" dirty="0"/>
          </a:p>
        </p:txBody>
      </p:sp>
    </p:spTree>
    <p:extLst>
      <p:ext uri="{BB962C8B-B14F-4D97-AF65-F5344CB8AC3E}">
        <p14:creationId xmlns:p14="http://schemas.microsoft.com/office/powerpoint/2010/main" val="359155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2D7-27D2-94DC-1264-B79226686001}"/>
              </a:ext>
            </a:extLst>
          </p:cNvPr>
          <p:cNvSpPr>
            <a:spLocks noGrp="1"/>
          </p:cNvSpPr>
          <p:nvPr>
            <p:ph type="title"/>
          </p:nvPr>
        </p:nvSpPr>
        <p:spPr>
          <a:xfrm>
            <a:off x="813816" y="605155"/>
            <a:ext cx="10571734" cy="1160145"/>
          </a:xfrm>
        </p:spPr>
        <p:txBody>
          <a:bodyPr/>
          <a:lstStyle/>
          <a:p>
            <a:r>
              <a:rPr lang="en-US" dirty="0"/>
              <a:t>Human Resources and Payroll Management</a:t>
            </a:r>
          </a:p>
        </p:txBody>
      </p:sp>
      <p:sp>
        <p:nvSpPr>
          <p:cNvPr id="13" name="Text Placeholder 12">
            <a:extLst>
              <a:ext uri="{FF2B5EF4-FFF2-40B4-BE49-F238E27FC236}">
                <a16:creationId xmlns:a16="http://schemas.microsoft.com/office/drawing/2014/main" id="{96C3713D-C8FF-8E7B-458C-CB927BAA99BD}"/>
              </a:ext>
            </a:extLst>
          </p:cNvPr>
          <p:cNvSpPr>
            <a:spLocks noGrp="1"/>
          </p:cNvSpPr>
          <p:nvPr>
            <p:ph sz="quarter" idx="27"/>
          </p:nvPr>
        </p:nvSpPr>
        <p:spPr>
          <a:xfrm>
            <a:off x="3835400" y="2185127"/>
            <a:ext cx="2736849" cy="4067717"/>
          </a:xfrm>
        </p:spPr>
        <p:txBody>
          <a:bodyPr/>
          <a:lstStyle/>
          <a:p>
            <a:r>
              <a:rPr lang="en-US" dirty="0"/>
              <a:t>Ensuring compliance and accuracy processing</a:t>
            </a:r>
          </a:p>
          <a:p>
            <a:r>
              <a:rPr lang="en-US" dirty="0"/>
              <a:t>Assist managing employee relations and benefits</a:t>
            </a:r>
          </a:p>
        </p:txBody>
      </p:sp>
      <p:sp>
        <p:nvSpPr>
          <p:cNvPr id="15" name="Text Placeholder 14">
            <a:extLst>
              <a:ext uri="{FF2B5EF4-FFF2-40B4-BE49-F238E27FC236}">
                <a16:creationId xmlns:a16="http://schemas.microsoft.com/office/drawing/2014/main" id="{B61A2D1D-0937-D2AC-EE47-05940DD770E0}"/>
              </a:ext>
            </a:extLst>
          </p:cNvPr>
          <p:cNvSpPr>
            <a:spLocks noGrp="1"/>
          </p:cNvSpPr>
          <p:nvPr>
            <p:ph sz="quarter" idx="28"/>
          </p:nvPr>
        </p:nvSpPr>
        <p:spPr>
          <a:xfrm>
            <a:off x="7221564" y="2184400"/>
            <a:ext cx="4156619" cy="4046290"/>
          </a:xfrm>
        </p:spPr>
        <p:txBody>
          <a:bodyPr/>
          <a:lstStyle/>
          <a:p>
            <a:r>
              <a:rPr lang="en-US" dirty="0"/>
              <a:t>Maintain position employee relations while addressing concerns and mediate conflicts :</a:t>
            </a:r>
          </a:p>
          <a:p>
            <a:pPr lvl="1"/>
            <a:r>
              <a:rPr lang="en-US" dirty="0"/>
              <a:t>Recruiting and Hiring</a:t>
            </a:r>
          </a:p>
          <a:p>
            <a:pPr lvl="1"/>
            <a:r>
              <a:rPr lang="en-US" dirty="0"/>
              <a:t>Onboarding</a:t>
            </a:r>
          </a:p>
          <a:p>
            <a:pPr lvl="1"/>
            <a:r>
              <a:rPr lang="en-US" dirty="0"/>
              <a:t>Performance Management</a:t>
            </a:r>
          </a:p>
          <a:p>
            <a:pPr lvl="1"/>
            <a:r>
              <a:rPr lang="en-US" dirty="0"/>
              <a:t>Training and Development</a:t>
            </a:r>
          </a:p>
          <a:p>
            <a:pPr lvl="1"/>
            <a:r>
              <a:rPr lang="en-US" dirty="0"/>
              <a:t>Compensation</a:t>
            </a:r>
          </a:p>
          <a:p>
            <a:pPr marL="0" lvl="1" indent="0">
              <a:buNone/>
            </a:pPr>
            <a:endParaRPr lang="en-US" dirty="0"/>
          </a:p>
        </p:txBody>
      </p:sp>
    </p:spTree>
    <p:extLst>
      <p:ext uri="{BB962C8B-B14F-4D97-AF65-F5344CB8AC3E}">
        <p14:creationId xmlns:p14="http://schemas.microsoft.com/office/powerpoint/2010/main" val="413025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B1ED-4D78-65EC-0579-DA9E41D7C42C}"/>
              </a:ext>
            </a:extLst>
          </p:cNvPr>
          <p:cNvSpPr>
            <a:spLocks noGrp="1"/>
          </p:cNvSpPr>
          <p:nvPr>
            <p:ph type="title"/>
          </p:nvPr>
        </p:nvSpPr>
        <p:spPr>
          <a:xfrm>
            <a:off x="811185" y="621972"/>
            <a:ext cx="6400800" cy="3051393"/>
          </a:xfrm>
        </p:spPr>
        <p:txBody>
          <a:bodyPr anchor="b">
            <a:normAutofit/>
          </a:bodyPr>
          <a:lstStyle/>
          <a:p>
            <a:r>
              <a:rPr lang="en-US" dirty="0"/>
              <a:t>Selecting </a:t>
            </a:r>
            <a:br>
              <a:rPr lang="en-US" dirty="0"/>
            </a:br>
            <a:r>
              <a:rPr lang="en-US" dirty="0"/>
              <a:t>your service</a:t>
            </a:r>
          </a:p>
        </p:txBody>
      </p:sp>
      <p:sp>
        <p:nvSpPr>
          <p:cNvPr id="7" name="Content Placeholder 6">
            <a:extLst>
              <a:ext uri="{FF2B5EF4-FFF2-40B4-BE49-F238E27FC236}">
                <a16:creationId xmlns:a16="http://schemas.microsoft.com/office/drawing/2014/main" id="{051EAA32-913D-25AC-CC36-C39DAE7FE639}"/>
              </a:ext>
            </a:extLst>
          </p:cNvPr>
          <p:cNvSpPr>
            <a:spLocks noGrp="1"/>
          </p:cNvSpPr>
          <p:nvPr>
            <p:ph type="body" sz="quarter" idx="13"/>
          </p:nvPr>
        </p:nvSpPr>
        <p:spPr>
          <a:xfrm>
            <a:off x="811185" y="3965028"/>
            <a:ext cx="6400799" cy="1966747"/>
          </a:xfrm>
        </p:spPr>
        <p:txBody>
          <a:bodyPr>
            <a:normAutofit/>
          </a:bodyPr>
          <a:lstStyle/>
          <a:p>
            <a:r>
              <a:rPr lang="en-US" dirty="0"/>
              <a:t>Enhancing your finances</a:t>
            </a:r>
          </a:p>
          <a:p>
            <a:endParaRPr lang="en-US" dirty="0"/>
          </a:p>
        </p:txBody>
      </p:sp>
      <p:pic>
        <p:nvPicPr>
          <p:cNvPr id="12" name="Picture Placeholder 11" descr="Angled shot of pen on a graph">
            <a:extLst>
              <a:ext uri="{FF2B5EF4-FFF2-40B4-BE49-F238E27FC236}">
                <a16:creationId xmlns:a16="http://schemas.microsoft.com/office/drawing/2014/main" id="{212C4BC6-A491-9D96-3437-370DAF77C12C}"/>
              </a:ext>
            </a:extLst>
          </p:cNvPr>
          <p:cNvPicPr>
            <a:picLocks noGrp="1" noChangeAspect="1"/>
          </p:cNvPicPr>
          <p:nvPr>
            <p:ph type="pic" sz="quarter" idx="15"/>
          </p:nvPr>
        </p:nvPicPr>
        <p:blipFill>
          <a:blip r:embed="rId3"/>
          <a:srcRect r="33250"/>
          <a:stretch/>
        </p:blipFill>
        <p:spPr>
          <a:xfrm>
            <a:off x="8091187" y="2475185"/>
            <a:ext cx="3456590" cy="3456590"/>
          </a:xfrm>
          <a:prstGeom prst="rect">
            <a:avLst/>
          </a:prstGeom>
          <a:noFill/>
        </p:spPr>
      </p:pic>
    </p:spTree>
    <p:extLst>
      <p:ext uri="{BB962C8B-B14F-4D97-AF65-F5344CB8AC3E}">
        <p14:creationId xmlns:p14="http://schemas.microsoft.com/office/powerpoint/2010/main" val="86631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811184" y="621973"/>
            <a:ext cx="6275416" cy="1828800"/>
          </a:xfrm>
        </p:spPr>
        <p:txBody>
          <a:bodyPr anchor="t">
            <a:normAutofit/>
          </a:bodyPr>
          <a:lstStyle/>
          <a:p>
            <a:r>
              <a:rPr lang="en-US" dirty="0"/>
              <a:t>Financial Statements – Financial Analysis</a:t>
            </a:r>
          </a:p>
        </p:txBody>
      </p:sp>
      <p:sp>
        <p:nvSpPr>
          <p:cNvPr id="4" name="Text Placeholder 3">
            <a:extLst>
              <a:ext uri="{FF2B5EF4-FFF2-40B4-BE49-F238E27FC236}">
                <a16:creationId xmlns:a16="http://schemas.microsoft.com/office/drawing/2014/main" id="{B7C4DB8A-F6D0-FE86-2F30-5BB5576A5934}"/>
              </a:ext>
            </a:extLst>
          </p:cNvPr>
          <p:cNvSpPr>
            <a:spLocks noGrp="1"/>
          </p:cNvSpPr>
          <p:nvPr>
            <p:ph sz="quarter" idx="18"/>
          </p:nvPr>
        </p:nvSpPr>
        <p:spPr>
          <a:xfrm>
            <a:off x="878167" y="2109227"/>
            <a:ext cx="6519660" cy="4126800"/>
          </a:xfrm>
        </p:spPr>
        <p:txBody>
          <a:bodyPr>
            <a:normAutofit/>
          </a:bodyPr>
          <a:lstStyle/>
          <a:p>
            <a:r>
              <a:rPr lang="en-US" dirty="0"/>
              <a:t>The Financial Statements that can be analyzed and prepared using QuickBooks are:</a:t>
            </a:r>
          </a:p>
          <a:p>
            <a:pPr marL="342900" indent="-342900">
              <a:buFont typeface="+mj-lt"/>
              <a:buAutoNum type="arabicPeriod"/>
            </a:pPr>
            <a:r>
              <a:rPr lang="en-US" dirty="0"/>
              <a:t>Cash Flow Statement</a:t>
            </a:r>
          </a:p>
          <a:p>
            <a:pPr marL="342900" indent="-342900">
              <a:buFont typeface="+mj-lt"/>
              <a:buAutoNum type="arabicPeriod"/>
            </a:pPr>
            <a:r>
              <a:rPr lang="en-US" dirty="0"/>
              <a:t>Balance Sheets</a:t>
            </a:r>
          </a:p>
          <a:p>
            <a:pPr marL="342900" indent="-342900">
              <a:buFont typeface="+mj-lt"/>
              <a:buAutoNum type="arabicPeriod"/>
            </a:pPr>
            <a:r>
              <a:rPr lang="en-US" dirty="0"/>
              <a:t>Income Statement, or</a:t>
            </a:r>
          </a:p>
          <a:p>
            <a:pPr marL="342900" indent="-342900">
              <a:buFont typeface="+mj-lt"/>
              <a:buAutoNum type="arabicPeriod"/>
            </a:pPr>
            <a:r>
              <a:rPr lang="en-US" dirty="0"/>
              <a:t>Profit and Loss </a:t>
            </a:r>
          </a:p>
          <a:p>
            <a:pPr marL="342900" indent="-342900">
              <a:buFont typeface="+mj-lt"/>
              <a:buAutoNum type="arabicPeriod"/>
            </a:pPr>
            <a:r>
              <a:rPr lang="en-US" dirty="0"/>
              <a:t>Proforma, and </a:t>
            </a:r>
          </a:p>
          <a:p>
            <a:pPr marL="342900" indent="-342900">
              <a:buFont typeface="+mj-lt"/>
              <a:buAutoNum type="arabicPeriod"/>
            </a:pPr>
            <a:r>
              <a:rPr lang="en-US" dirty="0"/>
              <a:t>Customized reporting</a:t>
            </a:r>
          </a:p>
          <a:p>
            <a:pPr marL="342900" indent="-342900">
              <a:buFont typeface="+mj-lt"/>
              <a:buAutoNum type="arabicPeriod"/>
            </a:pPr>
            <a:endParaRPr lang="en-US" dirty="0"/>
          </a:p>
          <a:p>
            <a:r>
              <a:rPr lang="en-US" dirty="0"/>
              <a:t>Help effectively communicate not only delivering value add decision making statements, but also resonating with the experiences and values of the organization’s members.</a:t>
            </a:r>
          </a:p>
          <a:p>
            <a:endParaRPr lang="en-US" dirty="0"/>
          </a:p>
        </p:txBody>
      </p:sp>
      <p:pic>
        <p:nvPicPr>
          <p:cNvPr id="5" name="Picture Placeholder 4" descr="Close-up of documents on desk">
            <a:extLst>
              <a:ext uri="{FF2B5EF4-FFF2-40B4-BE49-F238E27FC236}">
                <a16:creationId xmlns:a16="http://schemas.microsoft.com/office/drawing/2014/main" id="{40DED247-26EA-0DF4-65D7-1A090C7D8D77}"/>
              </a:ext>
            </a:extLst>
          </p:cNvPr>
          <p:cNvPicPr>
            <a:picLocks noGrp="1" noChangeAspect="1"/>
          </p:cNvPicPr>
          <p:nvPr>
            <p:ph type="pic" sz="quarter" idx="17"/>
          </p:nvPr>
        </p:nvPicPr>
        <p:blipFill>
          <a:blip r:embed="rId3"/>
          <a:srcRect l="28369" r="20382" b="1"/>
          <a:stretch/>
        </p:blipFill>
        <p:spPr>
          <a:xfrm>
            <a:off x="7709054" y="459137"/>
            <a:ext cx="4126800" cy="4126800"/>
          </a:xfrm>
          <a:noFill/>
        </p:spPr>
      </p:pic>
    </p:spTree>
    <p:extLst>
      <p:ext uri="{BB962C8B-B14F-4D97-AF65-F5344CB8AC3E}">
        <p14:creationId xmlns:p14="http://schemas.microsoft.com/office/powerpoint/2010/main" val="4269896657"/>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2.xml><?xml version="1.0" encoding="utf-8"?>
<ds:datastoreItem xmlns:ds="http://schemas.openxmlformats.org/officeDocument/2006/customXml" ds:itemID="{677C52C5-6F65-4D42-B855-A3283C55581A}">
  <ds:schemaRefs>
    <ds:schemaRef ds:uri="http://schemas.microsoft.com/office/infopath/2007/PartnerControls"/>
    <ds:schemaRef ds:uri="71af3243-3dd4-4a8d-8c0d-dd76da1f02a5"/>
    <ds:schemaRef ds:uri="16c05727-aa75-4e4a-9b5f-8a80a1165891"/>
    <ds:schemaRef ds:uri="http://purl.org/dc/dcmitype/"/>
    <ds:schemaRef ds:uri="http://purl.org/dc/terms/"/>
    <ds:schemaRef ds:uri="http://purl.org/dc/elements/1.1/"/>
    <ds:schemaRef ds:uri="http://schemas.microsoft.com/sharepoint/v3"/>
    <ds:schemaRef ds:uri="http://schemas.microsoft.com/office/2006/documentManagement/types"/>
    <ds:schemaRef ds:uri="http://www.w3.org/XML/1998/namespace"/>
    <ds:schemaRef ds:uri="http://schemas.openxmlformats.org/package/2006/metadata/core-properties"/>
    <ds:schemaRef ds:uri="230e9df3-be65-4c73-a93b-d1236ebd677e"/>
    <ds:schemaRef ds:uri="http://schemas.microsoft.com/office/2006/metadata/properties"/>
  </ds:schemaRefs>
</ds:datastoreItem>
</file>

<file path=customXml/itemProps3.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{81715120-0A7E-4B28-B5E2-550D9A495AFF}tf03460604_win32</Template>
  <TotalTime>9935</TotalTime>
  <Words>1247</Words>
  <Application>Microsoft Office PowerPoint</Application>
  <PresentationFormat>Widescreen</PresentationFormat>
  <Paragraphs>156</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Google Sans</vt:lpstr>
      <vt:lpstr>Work Sans</vt:lpstr>
      <vt:lpstr>Custom</vt:lpstr>
      <vt:lpstr>ReynWhit Consulting, LLC  </vt:lpstr>
      <vt:lpstr>The power of Excellent Business Service  </vt:lpstr>
      <vt:lpstr>Business Services</vt:lpstr>
      <vt:lpstr>Overcoming resources/capacity issues by using ReynWhit Consulting when you need short-term or long-term help.   </vt:lpstr>
      <vt:lpstr>School Business Consulting  </vt:lpstr>
      <vt:lpstr>Effective Bookkeeping, Accounting, Internal Auditing Services </vt:lpstr>
      <vt:lpstr>Human Resources and Payroll Management</vt:lpstr>
      <vt:lpstr>Selecting  your service</vt:lpstr>
      <vt:lpstr>Financial Statements – Financial Analysis</vt:lpstr>
      <vt:lpstr>Budgeting and Strategic Planning</vt:lpstr>
      <vt:lpstr>Cost modeling &amp; Pricing</vt:lpstr>
      <vt:lpstr>Compliance &amp; Regulatory Support</vt:lpstr>
      <vt:lpstr>Thank you for your business!</vt:lpstr>
      <vt:lpstr>  Capital Fund Management: determine the fiscal needs for programs and services, short and long range planning for financing capital improvement, preparation of a capital fund budget, accounting for school bond payments and debt service revenues and expenditures. Leverages capital investments to promote the integration of students with and without disabilities being educated together.   Cash Management: preparation of a cash investment program for temporarily idle district funds, monitoring the invested funds, reporting investment activities to the Leadership Council and Governing Board, and evaluation of the investment program. Builds a district financial model that promotes the integration of students with and without disabilities being educated together.   Construction Management: development of a construction and modernization plan for the district to include selection of architects, authorization of payments to contractors, and informing the Leadership Council of all construction progress.   Data Processing: establishing a program for efficient storage and retrieval of business affairs and student information and to provide management information for appropriate decision-making, forecasting and evaluation. Provides the necessary cross training of staff in the use of all data software tools.   Financial Planning and Budgeting: provides leadership to the organization in establishing a process for the preparation of the budget, reconciliation of available resources and expected revenues with the fiscal needs of the district, and providing a system for the continuous planning of the long-term fiscal needs of the district. Provides leaders with the necessary training on the budget process and the on-going management of program and service area funds.   Fiscal accounting and Financial Reporting: design and maintain a system for budget development with a planning process that includes participation of the Governing Board, Leadership Council, Cabinet, Administrative Team and other staff as deemed necessary.                     </vt:lpstr>
      <vt:lpstr>  Invoicing: maintain an appropriate, efficient, and accurate billing system to insure cash flow for the district's needs.   Insurance and Risk Management: determine insurance needs of the district and keeps the school insurance program performing in accordance with expectations.   Office Management: leads the school business office including assignment of personnel and organizational structure of the office. Conducts regular meetings within the department and jointly across departments to ensure effective communication.  Payroll Processing: collaborate with Human Resources on payroll processing.   Plant Operation &amp; Facilities Management: recruits, selects, and assigns personnel, including maintenance and custodial staff, to the plant operations and facilities management to insure a safe and comfortable environment for all students, employees, and the public. Leads the development of a process to create long-range plans that align facility needs to the district’s learning objectives.   Negotiations: analyzes and evaluates employee proposals and their effect on the budget and funds. Secures resources to enable staff to meet the needs of students with and without disabilities. Works collaboratively with Human Resources to provide leadership that results in a successful process for bargaining agreements.   Purchasing: procurement of supply and equipment needs of the district, preparation of suitable specifications and standards for bids, and consideration of the educational implications associated with each purchase decision.   Warehousing and School Supply Management: development of inventory system and the distribution and delivery of items requisitioned.   Transportation: develop and maintain the transportation contract and support staff in responding to concerns from parents, teachers and other parties. Builds a transportation system that promotes students with disabilities accessing the same modes of services as their nondisabled peers, while effectively problem solving barriers to this goal.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Sherry Reynolds-Whitaker</dc:creator>
  <cp:lastModifiedBy>Sherry Whitaker</cp:lastModifiedBy>
  <cp:revision>27</cp:revision>
  <dcterms:created xsi:type="dcterms:W3CDTF">2025-03-17T17:13:12Z</dcterms:created>
  <dcterms:modified xsi:type="dcterms:W3CDTF">2026-03-23T03:27:28Z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